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5.xml" ContentType="application/vnd.openxmlformats-officedocument.drawingml.chart+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2.xml" ContentType="application/vnd.openxmlformats-officedocument.presentationml.notesSlide+xml"/>
  <Override PartName="/ppt/charts/chart20.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4.xml" ContentType="application/vnd.openxmlformats-officedocument.presentationml.notesSlide+xml"/>
  <Override PartName="/ppt/charts/chart22.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6.xml" ContentType="application/vnd.openxmlformats-officedocument.presentationml.notesSlide+xml"/>
  <Override PartName="/ppt/charts/chart24.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7.xml" ContentType="application/vnd.openxmlformats-officedocument.presentationml.notesSlide+xml"/>
  <Override PartName="/ppt/charts/chart25.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6.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7.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2.xml" ContentType="application/vnd.openxmlformats-officedocument.drawingml.chartshapes+xml"/>
  <Override PartName="/ppt/charts/chart28.xml" ContentType="application/vnd.openxmlformats-officedocument.drawingml.chart+xml"/>
  <Override PartName="/ppt/charts/style22.xml" ContentType="application/vnd.ms-office.chartstyle+xml"/>
  <Override PartName="/ppt/charts/colors2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81" r:id="rId2"/>
    <p:sldId id="283" r:id="rId3"/>
    <p:sldId id="490" r:id="rId4"/>
    <p:sldId id="389" r:id="rId5"/>
    <p:sldId id="465" r:id="rId6"/>
    <p:sldId id="450" r:id="rId7"/>
    <p:sldId id="433" r:id="rId8"/>
    <p:sldId id="489" r:id="rId9"/>
    <p:sldId id="404" r:id="rId10"/>
    <p:sldId id="306" r:id="rId11"/>
    <p:sldId id="271" r:id="rId12"/>
    <p:sldId id="452" r:id="rId13"/>
    <p:sldId id="318" r:id="rId14"/>
    <p:sldId id="344" r:id="rId15"/>
    <p:sldId id="294" r:id="rId16"/>
    <p:sldId id="430" r:id="rId17"/>
    <p:sldId id="467" r:id="rId18"/>
    <p:sldId id="453" r:id="rId19"/>
    <p:sldId id="477" r:id="rId20"/>
    <p:sldId id="418" r:id="rId21"/>
    <p:sldId id="434" r:id="rId22"/>
    <p:sldId id="419" r:id="rId23"/>
    <p:sldId id="476" r:id="rId24"/>
    <p:sldId id="475" r:id="rId25"/>
    <p:sldId id="470" r:id="rId26"/>
    <p:sldId id="480" r:id="rId27"/>
    <p:sldId id="485" r:id="rId28"/>
    <p:sldId id="488" r:id="rId29"/>
    <p:sldId id="483" r:id="rId30"/>
    <p:sldId id="481" r:id="rId31"/>
    <p:sldId id="487" r:id="rId32"/>
    <p:sldId id="469"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 Wogen" initials="JW" lastIdx="1" clrIdx="0"/>
  <p:cmAuthor id="2" name="Gilbert, Alyssa" initials="G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3A3F7"/>
    <a:srgbClr val="E7E6E6"/>
    <a:srgbClr val="0A0EAC"/>
    <a:srgbClr val="560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30" autoAdjust="0"/>
    <p:restoredTop sz="91185" autoAdjust="0"/>
  </p:normalViewPr>
  <p:slideViewPr>
    <p:cSldViewPr snapToGrid="0">
      <p:cViewPr varScale="1">
        <p:scale>
          <a:sx n="63" d="100"/>
          <a:sy n="63" d="100"/>
        </p:scale>
        <p:origin x="73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en\Dropbox\Jens_%20files\Jane\fentanyl\excel%20ocme%20work\5ct%20rework%20with%202018%20and%20new%20rate%20work%2004202020.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Jen\Dropbox\Jens_%20files\Jane\fentanyl\OCME_%20SAS\2018\drugs%20crosstabs%202018%2010082019.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jen\Dropbox\Jens_%20files\Jane\fentanyl\excel%20ocme%20work\5ct%20rework%20with%202018%20and%20new%20rate%20work%2004202020.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jen\Dropbox\Jens_%20files\Jane\fentanyl\excel%20ocme%20work\mortality%20rates%20by%20demographics%202019%20update.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1" Type="http://schemas.openxmlformats.org/officeDocument/2006/relationships/oleObject" Target="file:///C:\Users\jen\Dropbox\Jens_%20files\Jane\fentanyl\excel%20ocme%20work\2012_19%20ocme%20work%2004092020.xlsx" TargetMode="External"/></Relationships>
</file>

<file path=ppt/charts/_rels/chart21.xml.rels><?xml version="1.0" encoding="UTF-8" standalone="yes"?>
<Relationships xmlns="http://schemas.openxmlformats.org/package/2006/relationships"><Relationship Id="rId3" Type="http://schemas.openxmlformats.org/officeDocument/2006/relationships/oleObject" Target="file:///C:\Users\jen\Dropbox\Jens_%20files\Jane\fentanyl\excel%20ocme%20work\mortality%20rates%20by%20demographics%202019%20update.xlsx" TargetMode="External"/><Relationship Id="rId2" Type="http://schemas.microsoft.com/office/2011/relationships/chartColorStyle" Target="colors17.xml"/><Relationship Id="rId1" Type="http://schemas.microsoft.com/office/2011/relationships/chartStyle" Target="style17.xml"/></Relationships>
</file>

<file path=ppt/charts/_rels/chart22.xml.rels><?xml version="1.0" encoding="UTF-8" standalone="yes"?>
<Relationships xmlns="http://schemas.openxmlformats.org/package/2006/relationships"><Relationship Id="rId1" Type="http://schemas.openxmlformats.org/officeDocument/2006/relationships/oleObject" Target="file:///C:\Users\jen\Dropbox\Jens_%20files\Jane\fentanyl\fentanyl\DEA\CT%20NFLIS%202014_17.xlsx" TargetMode="Externa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8.xml"/><Relationship Id="rId1" Type="http://schemas.microsoft.com/office/2011/relationships/chartStyle" Target="style18.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9.xml"/><Relationship Id="rId1" Type="http://schemas.microsoft.com/office/2011/relationships/chartStyle" Target="style19.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20.xml"/><Relationship Id="rId1" Type="http://schemas.microsoft.com/office/2011/relationships/chartStyle" Target="style20.xml"/></Relationships>
</file>

<file path=ppt/charts/_rels/chart26.xml.rels><?xml version="1.0" encoding="UTF-8" standalone="yes"?>
<Relationships xmlns="http://schemas.openxmlformats.org/package/2006/relationships"><Relationship Id="rId1" Type="http://schemas.openxmlformats.org/officeDocument/2006/relationships/oleObject" Target="file:///C:\Users\algilbert\AppData\Local\Microsoft\Windows\INetCache\Content.Outlook\PV5GOUJY\Copy%20of%20UConn%20Health%20Young%20Adults%20Statewide%20Survey%20Summary%20Data%208.3.2020.xlsx" TargetMode="External"/></Relationships>
</file>

<file path=ppt/charts/_rels/chart2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2.xml"/></Relationships>
</file>

<file path=ppt/charts/_rels/chart28.xml.rels><?xml version="1.0" encoding="UTF-8" standalone="yes"?>
<Relationships xmlns="http://schemas.openxmlformats.org/package/2006/relationships"><Relationship Id="rId3" Type="http://schemas.openxmlformats.org/officeDocument/2006/relationships/oleObject" Target="file:///\\srv-it-commed\HSR\Projects\CPES\Presentations\ADPC%20October%202020\Addiction%20Tx%20Admissions%20Jan%2018%20to%20Jun%2020.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oleObject" Target="file:///\\SRV-IT-COMMED\HSR\Projects\PFS-2015\Young%20Adult%20Statewide%20Survey\YASS%20Phase%20II%20Results\Copy%20of%20UConn%20Health%20Young%20Adults%20Statewide%20Survey%20Summary%20Data%208.3.2020.xlsx" TargetMode="Externa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9542670214458E-2"/>
          <c:y val="3.3747179533781001E-2"/>
          <c:w val="0.92341482076919434"/>
          <c:h val="0.83392616541105413"/>
        </c:manualLayout>
      </c:layout>
      <c:barChart>
        <c:barDir val="col"/>
        <c:grouping val="clustered"/>
        <c:varyColors val="0"/>
        <c:ser>
          <c:idx val="0"/>
          <c:order val="0"/>
          <c:tx>
            <c:strRef>
              <c:f>Sheet1!$B$1</c:f>
              <c:strCache>
                <c:ptCount val="1"/>
                <c:pt idx="0">
                  <c:v>CT</c:v>
                </c:pt>
              </c:strCache>
            </c:strRef>
          </c:tx>
          <c:spPr>
            <a:solidFill>
              <a:srgbClr val="0000FF"/>
            </a:solidFill>
            <a:ln>
              <a:solidFill>
                <a:srgbClr val="5600D5"/>
              </a:solid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3-E9D0-4A3D-BD74-8232CD3CE93E}"/>
              </c:ext>
            </c:extLst>
          </c:dPt>
          <c:dPt>
            <c:idx val="1"/>
            <c:invertIfNegative val="0"/>
            <c:bubble3D val="0"/>
            <c:extLst>
              <c:ext xmlns:c16="http://schemas.microsoft.com/office/drawing/2014/chart" uri="{C3380CC4-5D6E-409C-BE32-E72D297353CC}">
                <c16:uniqueId val="{00000004-E9D0-4A3D-BD74-8232CD3CE93E}"/>
              </c:ext>
            </c:extLst>
          </c:dPt>
          <c:dPt>
            <c:idx val="3"/>
            <c:invertIfNegative val="0"/>
            <c:bubble3D val="0"/>
            <c:extLst>
              <c:ext xmlns:c16="http://schemas.microsoft.com/office/drawing/2014/chart" uri="{C3380CC4-5D6E-409C-BE32-E72D297353CC}">
                <c16:uniqueId val="{00000006-E9D0-4A3D-BD74-8232CD3CE93E}"/>
              </c:ext>
            </c:extLst>
          </c:dPt>
          <c:dPt>
            <c:idx val="4"/>
            <c:invertIfNegative val="0"/>
            <c:bubble3D val="0"/>
            <c:extLst>
              <c:ext xmlns:c16="http://schemas.microsoft.com/office/drawing/2014/chart" uri="{C3380CC4-5D6E-409C-BE32-E72D297353CC}">
                <c16:uniqueId val="{00000009-76EC-4521-B411-C3E4D5F8CC36}"/>
              </c:ext>
            </c:extLst>
          </c:dPt>
          <c:dPt>
            <c:idx val="5"/>
            <c:invertIfNegative val="0"/>
            <c:bubble3D val="0"/>
            <c:extLst>
              <c:ext xmlns:c16="http://schemas.microsoft.com/office/drawing/2014/chart" uri="{C3380CC4-5D6E-409C-BE32-E72D297353CC}">
                <c16:uniqueId val="{0000000B-76EC-4521-B411-C3E4D5F8CC36}"/>
              </c:ext>
            </c:extLst>
          </c:dPt>
          <c:dPt>
            <c:idx val="6"/>
            <c:invertIfNegative val="0"/>
            <c:bubble3D val="0"/>
            <c:extLst>
              <c:ext xmlns:c16="http://schemas.microsoft.com/office/drawing/2014/chart" uri="{C3380CC4-5D6E-409C-BE32-E72D297353CC}">
                <c16:uniqueId val="{00000005-7CC7-48B3-B959-E0CC3F07325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Past Month Alcohol</c:v>
                </c:pt>
                <c:pt idx="1">
                  <c:v>Past Month Binge Drinking</c:v>
                </c:pt>
                <c:pt idx="2">
                  <c:v>Past Month Tobacco Product</c:v>
                </c:pt>
                <c:pt idx="3">
                  <c:v>Past Year Marijuana </c:v>
                </c:pt>
                <c:pt idx="4">
                  <c:v>Past Year Pain Reliever Misuse</c:v>
                </c:pt>
                <c:pt idx="5">
                  <c:v>Past Year Cocaine </c:v>
                </c:pt>
                <c:pt idx="6">
                  <c:v>Past Year Heroin </c:v>
                </c:pt>
              </c:strCache>
            </c:strRef>
          </c:cat>
          <c:val>
            <c:numRef>
              <c:f>Sheet1!$B$2:$B$8</c:f>
              <c:numCache>
                <c:formatCode>0.0</c:formatCode>
                <c:ptCount val="7"/>
                <c:pt idx="0">
                  <c:v>62.1</c:v>
                </c:pt>
                <c:pt idx="1">
                  <c:v>29.17</c:v>
                </c:pt>
                <c:pt idx="2">
                  <c:v>19.7</c:v>
                </c:pt>
                <c:pt idx="3">
                  <c:v>18.45</c:v>
                </c:pt>
                <c:pt idx="4">
                  <c:v>3.73</c:v>
                </c:pt>
                <c:pt idx="5">
                  <c:v>2.0499999999999998</c:v>
                </c:pt>
                <c:pt idx="6">
                  <c:v>0.39</c:v>
                </c:pt>
              </c:numCache>
            </c:numRef>
          </c:val>
          <c:extLst>
            <c:ext xmlns:c16="http://schemas.microsoft.com/office/drawing/2014/chart" uri="{C3380CC4-5D6E-409C-BE32-E72D297353CC}">
              <c16:uniqueId val="{00000000-E9D0-4A3D-BD74-8232CD3CE93E}"/>
            </c:ext>
          </c:extLst>
        </c:ser>
        <c:ser>
          <c:idx val="1"/>
          <c:order val="1"/>
          <c:tx>
            <c:strRef>
              <c:f>Sheet1!$C$1</c:f>
              <c:strCache>
                <c:ptCount val="1"/>
                <c:pt idx="0">
                  <c:v>US</c:v>
                </c:pt>
              </c:strCache>
            </c:strRef>
          </c:tx>
          <c:spPr>
            <a:solidFill>
              <a:srgbClr val="FF6600"/>
            </a:solidFill>
            <a:ln>
              <a:solidFill>
                <a:srgbClr val="002060"/>
              </a:solid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Past Month Alcohol</c:v>
                </c:pt>
                <c:pt idx="1">
                  <c:v>Past Month Binge Drinking</c:v>
                </c:pt>
                <c:pt idx="2">
                  <c:v>Past Month Tobacco Product</c:v>
                </c:pt>
                <c:pt idx="3">
                  <c:v>Past Year Marijuana </c:v>
                </c:pt>
                <c:pt idx="4">
                  <c:v>Past Year Pain Reliever Misuse</c:v>
                </c:pt>
                <c:pt idx="5">
                  <c:v>Past Year Cocaine </c:v>
                </c:pt>
                <c:pt idx="6">
                  <c:v>Past Year Heroin </c:v>
                </c:pt>
              </c:strCache>
            </c:strRef>
          </c:cat>
          <c:val>
            <c:numRef>
              <c:f>Sheet1!$C$2:$C$8</c:f>
              <c:numCache>
                <c:formatCode>0.0</c:formatCode>
                <c:ptCount val="7"/>
                <c:pt idx="0">
                  <c:v>51.37</c:v>
                </c:pt>
                <c:pt idx="1">
                  <c:v>24.49</c:v>
                </c:pt>
                <c:pt idx="2">
                  <c:v>21.96</c:v>
                </c:pt>
                <c:pt idx="3">
                  <c:v>15.47</c:v>
                </c:pt>
                <c:pt idx="4">
                  <c:v>3.85</c:v>
                </c:pt>
                <c:pt idx="5">
                  <c:v>2.1</c:v>
                </c:pt>
                <c:pt idx="6">
                  <c:v>0.31</c:v>
                </c:pt>
              </c:numCache>
            </c:numRef>
          </c:val>
          <c:extLst>
            <c:ext xmlns:c16="http://schemas.microsoft.com/office/drawing/2014/chart" uri="{C3380CC4-5D6E-409C-BE32-E72D297353CC}">
              <c16:uniqueId val="{00000006-562E-499E-A89C-0CE030DB2CF8}"/>
            </c:ext>
          </c:extLst>
        </c:ser>
        <c:dLbls>
          <c:dLblPos val="outEnd"/>
          <c:showLegendKey val="0"/>
          <c:showVal val="1"/>
          <c:showCatName val="0"/>
          <c:showSerName val="0"/>
          <c:showPercent val="0"/>
          <c:showBubbleSize val="0"/>
        </c:dLbls>
        <c:gapWidth val="219"/>
        <c:overlap val="-27"/>
        <c:axId val="299883648"/>
        <c:axId val="295739968"/>
      </c:barChart>
      <c:catAx>
        <c:axId val="29988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50" b="1" i="0" u="none" strike="noStrike" kern="1200" baseline="0">
                <a:solidFill>
                  <a:srgbClr val="002060"/>
                </a:solidFill>
                <a:latin typeface="Calibri" panose="020F0502020204030204" pitchFamily="34" charset="0"/>
                <a:ea typeface="+mn-ea"/>
                <a:cs typeface="+mn-cs"/>
              </a:defRPr>
            </a:pPr>
            <a:endParaRPr lang="en-US"/>
          </a:p>
        </c:txPr>
        <c:crossAx val="295739968"/>
        <c:crosses val="autoZero"/>
        <c:auto val="1"/>
        <c:lblAlgn val="ctr"/>
        <c:lblOffset val="100"/>
        <c:noMultiLvlLbl val="0"/>
      </c:catAx>
      <c:valAx>
        <c:axId val="295739968"/>
        <c:scaling>
          <c:orientation val="minMax"/>
          <c:max val="100"/>
        </c:scaling>
        <c:delete val="0"/>
        <c:axPos val="l"/>
        <c:majorGridlines>
          <c:spPr>
            <a:ln w="9525" cap="flat" cmpd="sng" algn="ctr">
              <a:solidFill>
                <a:schemeClr val="bg2">
                  <a:lumMod val="7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solidFill>
                      <a:srgbClr val="002060"/>
                    </a:solidFill>
                  </a:rPr>
                  <a:t>Percent</a:t>
                </a:r>
              </a:p>
            </c:rich>
          </c:tx>
          <c:layout>
            <c:manualLayout>
              <c:xMode val="edge"/>
              <c:yMode val="edge"/>
              <c:x val="0"/>
              <c:y val="0.3935200993745819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99883648"/>
        <c:crosses val="autoZero"/>
        <c:crossBetween val="between"/>
      </c:valAx>
      <c:spPr>
        <a:noFill/>
        <a:ln>
          <a:noFill/>
        </a:ln>
        <a:effectLst/>
      </c:spPr>
    </c:plotArea>
    <c:legend>
      <c:legendPos val="r"/>
      <c:layout>
        <c:manualLayout>
          <c:xMode val="edge"/>
          <c:yMode val="edge"/>
          <c:x val="0.74889650699273835"/>
          <c:y val="0.17093707024655505"/>
          <c:w val="0.15722647411421575"/>
          <c:h val="0.18318937418665679"/>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3.37022714407086E-2"/>
          <c:w val="0.95272173009623795"/>
          <c:h val="0.77796200346722"/>
        </c:manualLayout>
      </c:layout>
      <c:lineChart>
        <c:grouping val="standard"/>
        <c:varyColors val="0"/>
        <c:ser>
          <c:idx val="0"/>
          <c:order val="0"/>
          <c:tx>
            <c:strRef>
              <c:f>Sheet1!$B$1</c:f>
              <c:strCache>
                <c:ptCount val="1"/>
                <c:pt idx="0">
                  <c:v>Column1</c:v>
                </c:pt>
              </c:strCache>
            </c:strRef>
          </c:tx>
          <c:spPr>
            <a:ln w="571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Sheet1!$B$2:$B$10</c:f>
              <c:numCache>
                <c:formatCode>General</c:formatCode>
                <c:ptCount val="9"/>
              </c:numCache>
            </c:numRef>
          </c:val>
          <c:smooth val="0"/>
          <c:extLst>
            <c:ext xmlns:c16="http://schemas.microsoft.com/office/drawing/2014/chart" uri="{C3380CC4-5D6E-409C-BE32-E72D297353CC}">
              <c16:uniqueId val="{00000000-CF82-40C0-A0DF-C5373E04BE2C}"/>
            </c:ext>
          </c:extLst>
        </c:ser>
        <c:ser>
          <c:idx val="1"/>
          <c:order val="1"/>
          <c:tx>
            <c:strRef>
              <c:f>Sheet1!$C$1</c:f>
              <c:strCache>
                <c:ptCount val="1"/>
                <c:pt idx="0">
                  <c:v>Column2</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Sheet1!$C$2:$C$10</c:f>
              <c:numCache>
                <c:formatCode>General</c:formatCode>
                <c:ptCount val="9"/>
              </c:numCache>
            </c:numRef>
          </c:val>
          <c:smooth val="0"/>
          <c:extLst>
            <c:ext xmlns:c16="http://schemas.microsoft.com/office/drawing/2014/chart" uri="{C3380CC4-5D6E-409C-BE32-E72D297353CC}">
              <c16:uniqueId val="{00000003-CF82-40C0-A0DF-C5373E04BE2C}"/>
            </c:ext>
          </c:extLst>
        </c:ser>
        <c:ser>
          <c:idx val="2"/>
          <c:order val="2"/>
          <c:tx>
            <c:strRef>
              <c:f>Sheet1!$D$1</c:f>
              <c:strCache>
                <c:ptCount val="1"/>
                <c:pt idx="0">
                  <c:v>Column5</c:v>
                </c:pt>
              </c:strCache>
            </c:strRef>
          </c:tx>
          <c:spPr>
            <a:ln w="57150" cap="rnd">
              <a:solidFill>
                <a:srgbClr val="00B050"/>
              </a:solidFill>
              <a:round/>
            </a:ln>
            <a:effectLst/>
          </c:spPr>
          <c:marker>
            <c:symbol val="none"/>
          </c:marker>
          <c:dLbls>
            <c:dLbl>
              <c:idx val="0"/>
              <c:layout>
                <c:manualLayout>
                  <c:x val="-1.90298970008625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81-4BF7-9A61-456A3EDE34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Sheet1!$D$2:$D$10</c:f>
              <c:numCache>
                <c:formatCode>General</c:formatCode>
                <c:ptCount val="9"/>
              </c:numCache>
            </c:numRef>
          </c:val>
          <c:smooth val="0"/>
          <c:extLst>
            <c:ext xmlns:c16="http://schemas.microsoft.com/office/drawing/2014/chart" uri="{C3380CC4-5D6E-409C-BE32-E72D297353CC}">
              <c16:uniqueId val="{00000006-CF82-40C0-A0DF-C5373E04BE2C}"/>
            </c:ext>
          </c:extLst>
        </c:ser>
        <c:ser>
          <c:idx val="3"/>
          <c:order val="3"/>
          <c:tx>
            <c:strRef>
              <c:f>Sheet1!$E$1</c:f>
              <c:strCache>
                <c:ptCount val="1"/>
                <c:pt idx="0">
                  <c:v>Ages 12-17</c:v>
                </c:pt>
              </c:strCache>
            </c:strRef>
          </c:tx>
          <c:spPr>
            <a:ln w="57150" cap="rnd">
              <a:solidFill>
                <a:srgbClr val="FFC000"/>
              </a:solidFill>
              <a:round/>
            </a:ln>
            <a:effectLst/>
          </c:spPr>
          <c:marker>
            <c:symbol val="none"/>
          </c:marker>
          <c:dLbls>
            <c:dLbl>
              <c:idx val="0"/>
              <c:layout>
                <c:manualLayout>
                  <c:x val="-2.0221384439046499E-2"/>
                  <c:y val="3.0887855044379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81-4BF7-9A61-456A3EDE34BE}"/>
                </c:ext>
              </c:extLst>
            </c:dLbl>
            <c:dLbl>
              <c:idx val="1"/>
              <c:layout>
                <c:manualLayout>
                  <c:x val="-1.7991874386928002E-2"/>
                  <c:y val="2.56056402408273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E4A-4682-968A-4E1B6F0B0A62}"/>
                </c:ext>
              </c:extLst>
            </c:dLbl>
            <c:dLbl>
              <c:idx val="2"/>
              <c:layout>
                <c:manualLayout>
                  <c:x val="-1.7707028490541898E-2"/>
                  <c:y val="2.56056402408273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82-40C0-A0DF-C5373E04BE2C}"/>
                </c:ext>
              </c:extLst>
            </c:dLbl>
            <c:dLbl>
              <c:idx val="3"/>
              <c:layout>
                <c:manualLayout>
                  <c:x val="-1.7153813247197499E-2"/>
                  <c:y val="2.8246747642603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82-40C0-A0DF-C5373E04BE2C}"/>
                </c:ext>
              </c:extLst>
            </c:dLbl>
            <c:dLbl>
              <c:idx val="4"/>
              <c:layout>
                <c:manualLayout>
                  <c:x val="-1.9898150770434001E-2"/>
                  <c:y val="2.5605640240827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F82-40C0-A0DF-C5373E04BE2C}"/>
                </c:ext>
              </c:extLst>
            </c:dLbl>
            <c:dLbl>
              <c:idx val="5"/>
              <c:layout>
                <c:manualLayout>
                  <c:x val="-1.9134018441485857E-2"/>
                  <c:y val="1.22861268862394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8B-4D1E-9197-104B4CA653B9}"/>
                </c:ext>
              </c:extLst>
            </c:dLbl>
            <c:dLbl>
              <c:idx val="6"/>
              <c:layout>
                <c:manualLayout>
                  <c:x val="-1.9134018441485857E-2"/>
                  <c:y val="1.22861268862394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8B-4D1E-9197-104B4CA653B9}"/>
                </c:ext>
              </c:extLst>
            </c:dLbl>
            <c:dLbl>
              <c:idx val="7"/>
              <c:layout>
                <c:manualLayout>
                  <c:x val="-2.022957958143197E-2"/>
                  <c:y val="1.4538379537912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8B-4D1E-9197-104B4CA653B9}"/>
                </c:ext>
              </c:extLst>
            </c:dLbl>
            <c:dLbl>
              <c:idx val="8"/>
              <c:layout>
                <c:manualLayout>
                  <c:x val="-2.2420701861323871E-2"/>
                  <c:y val="1.22861268862392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8B-4D1E-9197-104B4CA653B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Sheet1!$E$2:$E$10</c:f>
              <c:numCache>
                <c:formatCode>0.0</c:formatCode>
                <c:ptCount val="9"/>
                <c:pt idx="0">
                  <c:v>1</c:v>
                </c:pt>
                <c:pt idx="1">
                  <c:v>1.05</c:v>
                </c:pt>
                <c:pt idx="2">
                  <c:v>0.85</c:v>
                </c:pt>
                <c:pt idx="3">
                  <c:v>0.6</c:v>
                </c:pt>
                <c:pt idx="4">
                  <c:v>0.61</c:v>
                </c:pt>
                <c:pt idx="5">
                  <c:v>0.67</c:v>
                </c:pt>
                <c:pt idx="6">
                  <c:v>0.62</c:v>
                </c:pt>
                <c:pt idx="7">
                  <c:v>0.6</c:v>
                </c:pt>
                <c:pt idx="8">
                  <c:v>0.41</c:v>
                </c:pt>
              </c:numCache>
            </c:numRef>
          </c:val>
          <c:smooth val="0"/>
          <c:extLst>
            <c:ext xmlns:c16="http://schemas.microsoft.com/office/drawing/2014/chart" uri="{C3380CC4-5D6E-409C-BE32-E72D297353CC}">
              <c16:uniqueId val="{00000012-CF82-40C0-A0DF-C5373E04BE2C}"/>
            </c:ext>
          </c:extLst>
        </c:ser>
        <c:ser>
          <c:idx val="4"/>
          <c:order val="4"/>
          <c:tx>
            <c:strRef>
              <c:f>Sheet1!$F$1</c:f>
              <c:strCache>
                <c:ptCount val="1"/>
                <c:pt idx="0">
                  <c:v>Ages 18-25</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Sheet1!$F$2:$F$10</c:f>
              <c:numCache>
                <c:formatCode>0.0</c:formatCode>
                <c:ptCount val="9"/>
                <c:pt idx="0">
                  <c:v>5.0999999999999996</c:v>
                </c:pt>
                <c:pt idx="1">
                  <c:v>5.7</c:v>
                </c:pt>
                <c:pt idx="2">
                  <c:v>6.71</c:v>
                </c:pt>
                <c:pt idx="3">
                  <c:v>6.33</c:v>
                </c:pt>
                <c:pt idx="4">
                  <c:v>6.6599999999999957</c:v>
                </c:pt>
                <c:pt idx="5">
                  <c:v>7.6</c:v>
                </c:pt>
                <c:pt idx="6">
                  <c:v>9.07</c:v>
                </c:pt>
                <c:pt idx="7">
                  <c:v>8.36</c:v>
                </c:pt>
                <c:pt idx="8">
                  <c:v>6.17</c:v>
                </c:pt>
              </c:numCache>
            </c:numRef>
          </c:val>
          <c:smooth val="0"/>
          <c:extLst>
            <c:ext xmlns:c16="http://schemas.microsoft.com/office/drawing/2014/chart" uri="{C3380CC4-5D6E-409C-BE32-E72D297353CC}">
              <c16:uniqueId val="{00000000-9C3B-429A-A05F-9721D89F1BB1}"/>
            </c:ext>
          </c:extLst>
        </c:ser>
        <c:ser>
          <c:idx val="5"/>
          <c:order val="5"/>
          <c:tx>
            <c:strRef>
              <c:f>Sheet1!$G$1</c:f>
              <c:strCache>
                <c:ptCount val="1"/>
                <c:pt idx="0">
                  <c:v>Ages 26 or Older</c:v>
                </c:pt>
              </c:strCache>
            </c:strRef>
          </c:tx>
          <c:spPr>
            <a:ln w="57150" cap="rnd" cmpd="sng">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Sheet1!$G$2:$G$10</c:f>
              <c:numCache>
                <c:formatCode>0.0</c:formatCode>
                <c:ptCount val="9"/>
                <c:pt idx="0">
                  <c:v>1.2</c:v>
                </c:pt>
                <c:pt idx="1">
                  <c:v>1.41</c:v>
                </c:pt>
                <c:pt idx="2">
                  <c:v>1.31</c:v>
                </c:pt>
                <c:pt idx="3">
                  <c:v>1.47</c:v>
                </c:pt>
                <c:pt idx="4">
                  <c:v>1.64</c:v>
                </c:pt>
                <c:pt idx="5">
                  <c:v>1.8</c:v>
                </c:pt>
                <c:pt idx="6">
                  <c:v>1.62</c:v>
                </c:pt>
                <c:pt idx="7">
                  <c:v>2.08</c:v>
                </c:pt>
                <c:pt idx="8">
                  <c:v>1.58</c:v>
                </c:pt>
              </c:numCache>
            </c:numRef>
          </c:val>
          <c:smooth val="0"/>
          <c:extLst>
            <c:ext xmlns:c16="http://schemas.microsoft.com/office/drawing/2014/chart" uri="{C3380CC4-5D6E-409C-BE32-E72D297353CC}">
              <c16:uniqueId val="{00000001-9C3B-429A-A05F-9721D89F1BB1}"/>
            </c:ext>
          </c:extLst>
        </c:ser>
        <c:dLbls>
          <c:dLblPos val="t"/>
          <c:showLegendKey val="0"/>
          <c:showVal val="1"/>
          <c:showCatName val="0"/>
          <c:showSerName val="0"/>
          <c:showPercent val="0"/>
          <c:showBubbleSize val="0"/>
        </c:dLbls>
        <c:smooth val="0"/>
        <c:axId val="208756304"/>
        <c:axId val="208756864"/>
      </c:lineChart>
      <c:catAx>
        <c:axId val="208756304"/>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Arial" panose="020B0604020202020204" pitchFamily="34" charset="0"/>
              </a:defRPr>
            </a:pPr>
            <a:endParaRPr lang="en-US"/>
          </a:p>
        </c:txPr>
        <c:crossAx val="208756864"/>
        <c:crosses val="autoZero"/>
        <c:auto val="1"/>
        <c:lblAlgn val="ctr"/>
        <c:lblOffset val="100"/>
        <c:noMultiLvlLbl val="0"/>
      </c:catAx>
      <c:valAx>
        <c:axId val="208756864"/>
        <c:scaling>
          <c:orientation val="minMax"/>
          <c:max val="25"/>
        </c:scaling>
        <c:delete val="0"/>
        <c:axPos val="l"/>
        <c:majorGridlines>
          <c:spPr>
            <a:ln w="9525" cap="flat" cmpd="sng" algn="ctr">
              <a:solidFill>
                <a:schemeClr val="accent3"/>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08756304"/>
        <c:crosses val="autoZero"/>
        <c:crossBetween val="between"/>
        <c:majorUnit val="5"/>
        <c:minorUnit val="1"/>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7929039210995845"/>
          <c:y val="0.2200695573649637"/>
          <c:w val="0.67099936655862602"/>
          <c:h val="9.8168090473109704E-2"/>
        </c:manualLayout>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36120652362998E-2"/>
          <c:y val="7.4463103616472695E-2"/>
          <c:w val="0.91557360082535899"/>
          <c:h val="0.76203464632853901"/>
        </c:manualLayout>
      </c:layout>
      <c:lineChart>
        <c:grouping val="standard"/>
        <c:varyColors val="0"/>
        <c:ser>
          <c:idx val="0"/>
          <c:order val="0"/>
          <c:tx>
            <c:strRef>
              <c:f>denominators!$S$12</c:f>
              <c:strCache>
                <c:ptCount val="1"/>
                <c:pt idx="0">
                  <c:v>Rural</c:v>
                </c:pt>
              </c:strCache>
            </c:strRef>
          </c:tx>
          <c:spPr>
            <a:ln w="38100" cap="rnd">
              <a:solidFill>
                <a:schemeClr val="accent6">
                  <a:lumMod val="7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denominators!$T$12:$AA$12</c:f>
              <c:numCache>
                <c:formatCode>0.0</c:formatCode>
                <c:ptCount val="8"/>
                <c:pt idx="0">
                  <c:v>3.5337952298181641</c:v>
                </c:pt>
                <c:pt idx="1">
                  <c:v>2.431868979742529</c:v>
                </c:pt>
                <c:pt idx="2">
                  <c:v>1.5525539512498061</c:v>
                </c:pt>
                <c:pt idx="3">
                  <c:v>2.004829411292981</c:v>
                </c:pt>
                <c:pt idx="4">
                  <c:v>4.028341621273225</c:v>
                </c:pt>
                <c:pt idx="5">
                  <c:v>7.1628908532122191</c:v>
                </c:pt>
                <c:pt idx="6">
                  <c:v>6.9633972393499306</c:v>
                </c:pt>
                <c:pt idx="7">
                  <c:v>8.7604029785370177</c:v>
                </c:pt>
              </c:numCache>
            </c:numRef>
          </c:val>
          <c:smooth val="0"/>
          <c:extLst>
            <c:ext xmlns:c16="http://schemas.microsoft.com/office/drawing/2014/chart" uri="{C3380CC4-5D6E-409C-BE32-E72D297353CC}">
              <c16:uniqueId val="{00000000-2638-4F55-A800-6286206577E7}"/>
            </c:ext>
          </c:extLst>
        </c:ser>
        <c:ser>
          <c:idx val="1"/>
          <c:order val="1"/>
          <c:tx>
            <c:strRef>
              <c:f>denominators!$S$13</c:f>
              <c:strCache>
                <c:ptCount val="1"/>
                <c:pt idx="0">
                  <c:v>Suburban</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denominators!$T$13:$AA$13</c:f>
              <c:numCache>
                <c:formatCode>0.0</c:formatCode>
                <c:ptCount val="8"/>
                <c:pt idx="0">
                  <c:v>1.3975975298461949</c:v>
                </c:pt>
                <c:pt idx="1">
                  <c:v>1.6938816993021211</c:v>
                </c:pt>
                <c:pt idx="2">
                  <c:v>2.0909878423992598</c:v>
                </c:pt>
                <c:pt idx="3">
                  <c:v>2.3919630043055329</c:v>
                </c:pt>
                <c:pt idx="4">
                  <c:v>5.8025299030377244</c:v>
                </c:pt>
                <c:pt idx="5">
                  <c:v>5.4866126650971658</c:v>
                </c:pt>
                <c:pt idx="6">
                  <c:v>4.0037755603534109</c:v>
                </c:pt>
                <c:pt idx="7">
                  <c:v>7.0066072306184726</c:v>
                </c:pt>
              </c:numCache>
            </c:numRef>
          </c:val>
          <c:smooth val="0"/>
          <c:extLst>
            <c:ext xmlns:c16="http://schemas.microsoft.com/office/drawing/2014/chart" uri="{C3380CC4-5D6E-409C-BE32-E72D297353CC}">
              <c16:uniqueId val="{00000001-2638-4F55-A800-6286206577E7}"/>
            </c:ext>
          </c:extLst>
        </c:ser>
        <c:ser>
          <c:idx val="2"/>
          <c:order val="2"/>
          <c:tx>
            <c:strRef>
              <c:f>denominators!$S$14</c:f>
              <c:strCache>
                <c:ptCount val="1"/>
                <c:pt idx="0">
                  <c:v>Urban Core</c:v>
                </c:pt>
              </c:strCache>
            </c:strRef>
          </c:tx>
          <c:spPr>
            <a:ln w="38100" cap="rnd">
              <a:solidFill>
                <a:srgbClr val="FF0000"/>
              </a:solidFill>
              <a:round/>
            </a:ln>
            <a:effectLst/>
          </c:spPr>
          <c:marker>
            <c:symbol val="none"/>
          </c:marker>
          <c:dLbls>
            <c:dLbl>
              <c:idx val="7"/>
              <c:layout>
                <c:manualLayout>
                  <c:x val="-5.9180414554200304E-3"/>
                  <c:y val="-1.8404143331017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D1-44CE-A070-EC60FEF6C06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denominators!$T$14:$AA$14</c:f>
              <c:numCache>
                <c:formatCode>0.0</c:formatCode>
                <c:ptCount val="8"/>
                <c:pt idx="0">
                  <c:v>5.22164240234713</c:v>
                </c:pt>
                <c:pt idx="1">
                  <c:v>9.6239639965875678</c:v>
                </c:pt>
                <c:pt idx="2">
                  <c:v>7.0243303199500753</c:v>
                </c:pt>
                <c:pt idx="3">
                  <c:v>11.461393115959821</c:v>
                </c:pt>
                <c:pt idx="4">
                  <c:v>11.2039833456083</c:v>
                </c:pt>
                <c:pt idx="5">
                  <c:v>16.901759752151278</c:v>
                </c:pt>
                <c:pt idx="6">
                  <c:v>18.83083632038851</c:v>
                </c:pt>
                <c:pt idx="7">
                  <c:v>24.281867886816769</c:v>
                </c:pt>
              </c:numCache>
            </c:numRef>
          </c:val>
          <c:smooth val="0"/>
          <c:extLst>
            <c:ext xmlns:c16="http://schemas.microsoft.com/office/drawing/2014/chart" uri="{C3380CC4-5D6E-409C-BE32-E72D297353CC}">
              <c16:uniqueId val="{00000002-2638-4F55-A800-6286206577E7}"/>
            </c:ext>
          </c:extLst>
        </c:ser>
        <c:ser>
          <c:idx val="3"/>
          <c:order val="3"/>
          <c:tx>
            <c:strRef>
              <c:f>denominators!$S$15</c:f>
              <c:strCache>
                <c:ptCount val="1"/>
                <c:pt idx="0">
                  <c:v>Urban Periphery</c:v>
                </c:pt>
              </c:strCache>
            </c:strRef>
          </c:tx>
          <c:spPr>
            <a:ln w="38100" cap="rnd">
              <a:solidFill>
                <a:srgbClr val="7030A0"/>
              </a:solidFill>
              <a:round/>
            </a:ln>
            <a:effectLst/>
          </c:spPr>
          <c:marker>
            <c:symbol val="none"/>
          </c:marker>
          <c:dLbls>
            <c:dLbl>
              <c:idx val="4"/>
              <c:layout>
                <c:manualLayout>
                  <c:x val="-1.8170375213398999E-2"/>
                  <c:y val="-2.835811296177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D1-44CE-A070-EC60FEF6C064}"/>
                </c:ext>
              </c:extLst>
            </c:dLbl>
            <c:dLbl>
              <c:idx val="7"/>
              <c:layout>
                <c:manualLayout>
                  <c:x val="-8.0550497290317203E-3"/>
                  <c:y val="-2.3756376077852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D1-44CE-A070-EC60FEF6C06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denominators!$T$15:$AA$15</c:f>
              <c:numCache>
                <c:formatCode>0.0</c:formatCode>
                <c:ptCount val="8"/>
                <c:pt idx="0">
                  <c:v>2.950309971669459</c:v>
                </c:pt>
                <c:pt idx="1">
                  <c:v>3.7733115185616741</c:v>
                </c:pt>
                <c:pt idx="2">
                  <c:v>3.3928361395858002</c:v>
                </c:pt>
                <c:pt idx="3">
                  <c:v>4.2288406935298761</c:v>
                </c:pt>
                <c:pt idx="4">
                  <c:v>7.6481777648541263</c:v>
                </c:pt>
                <c:pt idx="5">
                  <c:v>8.7487612206633631</c:v>
                </c:pt>
                <c:pt idx="6">
                  <c:v>9.3921534617281104</c:v>
                </c:pt>
                <c:pt idx="7">
                  <c:v>10.6797874040618</c:v>
                </c:pt>
              </c:numCache>
            </c:numRef>
          </c:val>
          <c:smooth val="0"/>
          <c:extLst>
            <c:ext xmlns:c16="http://schemas.microsoft.com/office/drawing/2014/chart" uri="{C3380CC4-5D6E-409C-BE32-E72D297353CC}">
              <c16:uniqueId val="{00000003-2638-4F55-A800-6286206577E7}"/>
            </c:ext>
          </c:extLst>
        </c:ser>
        <c:ser>
          <c:idx val="4"/>
          <c:order val="4"/>
          <c:tx>
            <c:strRef>
              <c:f>denominators!$S$16</c:f>
              <c:strCache>
                <c:ptCount val="1"/>
                <c:pt idx="0">
                  <c:v>Wealthy</c:v>
                </c:pt>
              </c:strCache>
            </c:strRef>
          </c:tx>
          <c:spPr>
            <a:ln w="38100" cap="rnd">
              <a:solidFill>
                <a:srgbClr val="1830A8"/>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denominators!$T$16:$AA$16</c:f>
              <c:numCache>
                <c:formatCode>0.0</c:formatCode>
                <c:ptCount val="8"/>
                <c:pt idx="0">
                  <c:v>0</c:v>
                </c:pt>
                <c:pt idx="1">
                  <c:v>0</c:v>
                </c:pt>
                <c:pt idx="2">
                  <c:v>0.49257444031229197</c:v>
                </c:pt>
                <c:pt idx="3">
                  <c:v>0.49110124543275802</c:v>
                </c:pt>
                <c:pt idx="4">
                  <c:v>0.98740564104842699</c:v>
                </c:pt>
                <c:pt idx="5">
                  <c:v>0.49093970769449802</c:v>
                </c:pt>
                <c:pt idx="6">
                  <c:v>1.47942125040684</c:v>
                </c:pt>
                <c:pt idx="7">
                  <c:v>0.98628083360456098</c:v>
                </c:pt>
              </c:numCache>
            </c:numRef>
          </c:val>
          <c:smooth val="0"/>
          <c:extLst>
            <c:ext xmlns:c16="http://schemas.microsoft.com/office/drawing/2014/chart" uri="{C3380CC4-5D6E-409C-BE32-E72D297353CC}">
              <c16:uniqueId val="{00000004-2638-4F55-A800-6286206577E7}"/>
            </c:ext>
          </c:extLst>
        </c:ser>
        <c:dLbls>
          <c:showLegendKey val="0"/>
          <c:showVal val="0"/>
          <c:showCatName val="0"/>
          <c:showSerName val="0"/>
          <c:showPercent val="0"/>
          <c:showBubbleSize val="0"/>
        </c:dLbls>
        <c:smooth val="0"/>
        <c:axId val="289716192"/>
        <c:axId val="289716752"/>
      </c:lineChart>
      <c:catAx>
        <c:axId val="28971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9716752"/>
        <c:crosses val="autoZero"/>
        <c:auto val="1"/>
        <c:lblAlgn val="ctr"/>
        <c:lblOffset val="100"/>
        <c:noMultiLvlLbl val="0"/>
      </c:catAx>
      <c:valAx>
        <c:axId val="289716752"/>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89716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2.41515754413613E-2"/>
          <c:w val="0.95600640409067295"/>
          <c:h val="0.78751271942767398"/>
        </c:manualLayout>
      </c:layout>
      <c:lineChart>
        <c:grouping val="standard"/>
        <c:varyColors val="0"/>
        <c:ser>
          <c:idx val="0"/>
          <c:order val="0"/>
          <c:tx>
            <c:strRef>
              <c:f>Sheet1!#REF!</c:f>
              <c:strCache>
                <c:ptCount val="1"/>
                <c:pt idx="0">
                  <c:v>#REF!</c:v>
                </c:pt>
              </c:strCache>
            </c:strRef>
          </c:tx>
          <c:spPr>
            <a:ln w="57150" cap="rnd">
              <a:solidFill>
                <a:schemeClr val="accent1"/>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0-CF82-40C0-A0DF-C5373E04BE2C}"/>
            </c:ext>
          </c:extLst>
        </c:ser>
        <c:ser>
          <c:idx val="1"/>
          <c:order val="1"/>
          <c:tx>
            <c:strRef>
              <c:f>Sheet1!#REF!</c:f>
              <c:strCache>
                <c:ptCount val="1"/>
                <c:pt idx="0">
                  <c:v>#REF!</c:v>
                </c:pt>
              </c:strCache>
            </c:strRef>
          </c:tx>
          <c:spPr>
            <a:ln w="57150" cap="rnd">
              <a:solidFill>
                <a:srgbClr val="FF0000"/>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3-CF82-40C0-A0DF-C5373E04BE2C}"/>
            </c:ext>
          </c:extLst>
        </c:ser>
        <c:ser>
          <c:idx val="2"/>
          <c:order val="2"/>
          <c:tx>
            <c:strRef>
              <c:f>Sheet1!#REF!</c:f>
              <c:strCache>
                <c:ptCount val="1"/>
                <c:pt idx="0">
                  <c:v>#REF!</c:v>
                </c:pt>
              </c:strCache>
            </c:strRef>
          </c:tx>
          <c:spPr>
            <a:ln w="57150" cap="rnd">
              <a:solidFill>
                <a:srgbClr val="00B050"/>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6-CF82-40C0-A0DF-C5373E04BE2C}"/>
            </c:ext>
          </c:extLst>
        </c:ser>
        <c:ser>
          <c:idx val="3"/>
          <c:order val="3"/>
          <c:tx>
            <c:strRef>
              <c:f>Sheet1!$B$1</c:f>
              <c:strCache>
                <c:ptCount val="1"/>
                <c:pt idx="0">
                  <c:v>Ages 12-17</c:v>
                </c:pt>
              </c:strCache>
            </c:strRef>
          </c:tx>
          <c:spPr>
            <a:ln w="57150" cap="rnd">
              <a:solidFill>
                <a:srgbClr val="FFC000"/>
              </a:solidFill>
              <a:round/>
            </a:ln>
            <a:effectLst/>
          </c:spPr>
          <c:marker>
            <c:symbol val="none"/>
          </c:marker>
          <c:dLbls>
            <c:dLbl>
              <c:idx val="1"/>
              <c:layout>
                <c:manualLayout>
                  <c:x val="-1.7928901187545102E-2"/>
                  <c:y val="-2.90330253514755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F82-40C0-A0DF-C5373E04BE2C}"/>
                </c:ext>
              </c:extLst>
            </c:dLbl>
            <c:dLbl>
              <c:idx val="2"/>
              <c:layout>
                <c:manualLayout>
                  <c:x val="-2.0221384439046398E-2"/>
                  <c:y val="-3.3489956308038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82-40C0-A0DF-C5373E04BE2C}"/>
                </c:ext>
              </c:extLst>
            </c:dLbl>
            <c:dLbl>
              <c:idx val="3"/>
              <c:layout>
                <c:manualLayout>
                  <c:x val="-1.79932498587651E-2"/>
                  <c:y val="-5.36286394684490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82-40C0-A0DF-C5373E04BE2C}"/>
                </c:ext>
              </c:extLst>
            </c:dLbl>
            <c:dLbl>
              <c:idx val="4"/>
              <c:layout>
                <c:manualLayout>
                  <c:x val="-1.9898150770434001E-2"/>
                  <c:y val="-3.3820034353072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F82-40C0-A0DF-C5373E04BE2C}"/>
                </c:ext>
              </c:extLst>
            </c:dLbl>
            <c:dLbl>
              <c:idx val="5"/>
              <c:layout>
                <c:manualLayout>
                  <c:x val="-1.7153813247197499E-2"/>
                  <c:y val="2.8246747642603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F82-40C0-A0DF-C5373E04BE2C}"/>
                </c:ext>
              </c:extLst>
            </c:dLbl>
            <c:dLbl>
              <c:idx val="6"/>
              <c:layout>
                <c:manualLayout>
                  <c:x val="-1.99720795812161E-2"/>
                  <c:y val="2.71129966524275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27-4805-ACDA-BBE83304C775}"/>
                </c:ext>
              </c:extLst>
            </c:dLbl>
            <c:dLbl>
              <c:idx val="7"/>
              <c:layout>
                <c:manualLayout>
                  <c:x val="-1.8876518441270099E-2"/>
                  <c:y val="3.2065142159720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27-4805-ACDA-BBE83304C77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2060"/>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Sheet1!$B$2:$B$9</c:f>
              <c:numCache>
                <c:formatCode>0.0</c:formatCode>
                <c:ptCount val="8"/>
                <c:pt idx="0">
                  <c:v>5</c:v>
                </c:pt>
                <c:pt idx="1">
                  <c:v>4.7</c:v>
                </c:pt>
                <c:pt idx="2">
                  <c:v>4.53</c:v>
                </c:pt>
                <c:pt idx="3">
                  <c:v>3.86</c:v>
                </c:pt>
                <c:pt idx="4">
                  <c:v>4.08</c:v>
                </c:pt>
                <c:pt idx="5">
                  <c:v>3.44</c:v>
                </c:pt>
                <c:pt idx="6">
                  <c:v>3.23</c:v>
                </c:pt>
                <c:pt idx="7">
                  <c:v>2.34</c:v>
                </c:pt>
              </c:numCache>
            </c:numRef>
          </c:val>
          <c:smooth val="0"/>
          <c:extLst>
            <c:ext xmlns:c16="http://schemas.microsoft.com/office/drawing/2014/chart" uri="{C3380CC4-5D6E-409C-BE32-E72D297353CC}">
              <c16:uniqueId val="{00000012-CF82-40C0-A0DF-C5373E04BE2C}"/>
            </c:ext>
          </c:extLst>
        </c:ser>
        <c:ser>
          <c:idx val="4"/>
          <c:order val="4"/>
          <c:tx>
            <c:strRef>
              <c:f>Sheet1!$C$1</c:f>
              <c:strCache>
                <c:ptCount val="1"/>
                <c:pt idx="0">
                  <c:v>Ages 18-25</c:v>
                </c:pt>
              </c:strCache>
            </c:strRef>
          </c:tx>
          <c:spPr>
            <a:ln w="635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Sheet1!$C$2:$C$9</c:f>
              <c:numCache>
                <c:formatCode>0.0</c:formatCode>
                <c:ptCount val="8"/>
                <c:pt idx="0">
                  <c:v>11.08</c:v>
                </c:pt>
                <c:pt idx="1">
                  <c:v>10.73</c:v>
                </c:pt>
                <c:pt idx="2">
                  <c:v>9.2100000000000009</c:v>
                </c:pt>
                <c:pt idx="3">
                  <c:v>8.52</c:v>
                </c:pt>
                <c:pt idx="4">
                  <c:v>8.5500000000000007</c:v>
                </c:pt>
                <c:pt idx="5">
                  <c:v>7.18</c:v>
                </c:pt>
                <c:pt idx="6">
                  <c:v>7.52</c:v>
                </c:pt>
                <c:pt idx="7">
                  <c:v>7.04</c:v>
                </c:pt>
              </c:numCache>
            </c:numRef>
          </c:val>
          <c:smooth val="0"/>
          <c:extLst>
            <c:ext xmlns:c16="http://schemas.microsoft.com/office/drawing/2014/chart" uri="{C3380CC4-5D6E-409C-BE32-E72D297353CC}">
              <c16:uniqueId val="{00000000-9C3B-429A-A05F-9721D89F1BB1}"/>
            </c:ext>
          </c:extLst>
        </c:ser>
        <c:ser>
          <c:idx val="5"/>
          <c:order val="5"/>
          <c:tx>
            <c:strRef>
              <c:f>Sheet1!$D$1</c:f>
              <c:strCache>
                <c:ptCount val="1"/>
                <c:pt idx="0">
                  <c:v>Ages 26 or Older</c:v>
                </c:pt>
              </c:strCache>
            </c:strRef>
          </c:tx>
          <c:spPr>
            <a:ln w="57150" cap="rnd" cmpd="sng">
              <a:solidFill>
                <a:srgbClr val="00B050"/>
              </a:solidFill>
              <a:round/>
            </a:ln>
            <a:effectLst/>
          </c:spPr>
          <c:marker>
            <c:symbol val="none"/>
          </c:marker>
          <c:dLbls>
            <c:dLbl>
              <c:idx val="0"/>
              <c:layout>
                <c:manualLayout>
                  <c:x val="-4.3888935873830699E-2"/>
                  <c:y val="-3.4017698768142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D9-4313-9364-05C3C87BFA78}"/>
                </c:ext>
              </c:extLst>
            </c:dLbl>
            <c:dLbl>
              <c:idx val="1"/>
              <c:layout>
                <c:manualLayout>
                  <c:x val="-2.0897871876798899E-2"/>
                  <c:y val="3.3909913844366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D9-4313-9364-05C3C87BFA78}"/>
                </c:ext>
              </c:extLst>
            </c:dLbl>
            <c:dLbl>
              <c:idx val="2"/>
              <c:layout>
                <c:manualLayout>
                  <c:x val="-2.3088994156690901E-2"/>
                  <c:y val="3.3909816361186999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2275231182810074E-2"/>
                      <c:h val="4.7292989594645431E-2"/>
                    </c:manualLayout>
                  </c15:layout>
                </c:ext>
                <c:ext xmlns:c16="http://schemas.microsoft.com/office/drawing/2014/chart" uri="{C3380CC4-5D6E-409C-BE32-E72D297353CC}">
                  <c16:uniqueId val="{00000002-2BD9-4313-9364-05C3C87BFA78}"/>
                </c:ext>
              </c:extLst>
            </c:dLbl>
            <c:dLbl>
              <c:idx val="3"/>
              <c:layout>
                <c:manualLayout>
                  <c:x val="-1.7611188456960799E-2"/>
                  <c:y val="3.143384109071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D9-4313-9364-05C3C87BFA78}"/>
                </c:ext>
              </c:extLst>
            </c:dLbl>
            <c:dLbl>
              <c:idx val="4"/>
              <c:layout>
                <c:manualLayout>
                  <c:x val="-1.8706749596906901E-2"/>
                  <c:y val="3.3909913844366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D9-4313-9364-05C3C87BFA7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2060"/>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Sheet1!$D$2:$D$9</c:f>
              <c:numCache>
                <c:formatCode>0.0</c:formatCode>
                <c:ptCount val="8"/>
                <c:pt idx="0">
                  <c:v>2.88</c:v>
                </c:pt>
                <c:pt idx="1">
                  <c:v>3.32</c:v>
                </c:pt>
                <c:pt idx="2">
                  <c:v>3</c:v>
                </c:pt>
                <c:pt idx="3">
                  <c:v>3.52</c:v>
                </c:pt>
                <c:pt idx="4">
                  <c:v>2.94</c:v>
                </c:pt>
                <c:pt idx="5">
                  <c:v>4.05</c:v>
                </c:pt>
                <c:pt idx="6">
                  <c:v>3.79</c:v>
                </c:pt>
                <c:pt idx="7">
                  <c:v>3.35</c:v>
                </c:pt>
              </c:numCache>
            </c:numRef>
          </c:val>
          <c:smooth val="0"/>
          <c:extLst>
            <c:ext xmlns:c16="http://schemas.microsoft.com/office/drawing/2014/chart" uri="{C3380CC4-5D6E-409C-BE32-E72D297353CC}">
              <c16:uniqueId val="{00000001-9C3B-429A-A05F-9721D89F1BB1}"/>
            </c:ext>
          </c:extLst>
        </c:ser>
        <c:dLbls>
          <c:dLblPos val="t"/>
          <c:showLegendKey val="0"/>
          <c:showVal val="1"/>
          <c:showCatName val="0"/>
          <c:showSerName val="0"/>
          <c:showPercent val="0"/>
          <c:showBubbleSize val="0"/>
        </c:dLbls>
        <c:smooth val="0"/>
        <c:axId val="208762464"/>
        <c:axId val="208763024"/>
      </c:lineChart>
      <c:catAx>
        <c:axId val="20876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08763024"/>
        <c:crosses val="autoZero"/>
        <c:auto val="1"/>
        <c:lblAlgn val="ctr"/>
        <c:lblOffset val="100"/>
        <c:noMultiLvlLbl val="0"/>
      </c:catAx>
      <c:valAx>
        <c:axId val="208763024"/>
        <c:scaling>
          <c:orientation val="minMax"/>
          <c:max val="25"/>
        </c:scaling>
        <c:delete val="0"/>
        <c:axPos val="l"/>
        <c:majorGridlines>
          <c:spPr>
            <a:ln w="9525" cap="flat" cmpd="sng" algn="ctr">
              <a:solidFill>
                <a:schemeClr val="bg2">
                  <a:lumMod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08762464"/>
        <c:crosses val="autoZero"/>
        <c:crossBetween val="between"/>
        <c:majorUnit val="5"/>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7614335700598502"/>
          <c:y val="0.10580251475785743"/>
          <c:w val="0.66416306504536204"/>
          <c:h val="0.10345030527666201"/>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'YRBS Trends'!$B$15</c:f>
              <c:strCache>
                <c:ptCount val="1"/>
                <c:pt idx="0">
                  <c:v>US</c:v>
                </c:pt>
              </c:strCache>
            </c:strRef>
          </c:tx>
          <c:spPr>
            <a:ln w="3810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'YRBS Trends'!$A$16:$A$21</c:f>
              <c:numCache>
                <c:formatCode>General</c:formatCode>
                <c:ptCount val="6"/>
                <c:pt idx="0">
                  <c:v>2009</c:v>
                </c:pt>
                <c:pt idx="1">
                  <c:v>2011</c:v>
                </c:pt>
                <c:pt idx="2">
                  <c:v>2013</c:v>
                </c:pt>
                <c:pt idx="3">
                  <c:v>2015</c:v>
                </c:pt>
                <c:pt idx="4">
                  <c:v>2017</c:v>
                </c:pt>
                <c:pt idx="5">
                  <c:v>2019</c:v>
                </c:pt>
              </c:numCache>
            </c:numRef>
          </c:cat>
          <c:val>
            <c:numRef>
              <c:f>'YRBS Trends'!$B$16:$B$21</c:f>
              <c:numCache>
                <c:formatCode>General</c:formatCode>
                <c:ptCount val="6"/>
                <c:pt idx="0">
                  <c:v>20.2</c:v>
                </c:pt>
                <c:pt idx="1">
                  <c:v>20.7</c:v>
                </c:pt>
                <c:pt idx="2">
                  <c:v>17.8</c:v>
                </c:pt>
                <c:pt idx="3">
                  <c:v>16.8</c:v>
                </c:pt>
                <c:pt idx="4">
                  <c:v>14</c:v>
                </c:pt>
                <c:pt idx="5">
                  <c:v>14.3</c:v>
                </c:pt>
              </c:numCache>
            </c:numRef>
          </c:val>
          <c:smooth val="0"/>
          <c:extLst>
            <c:ext xmlns:c16="http://schemas.microsoft.com/office/drawing/2014/chart" uri="{C3380CC4-5D6E-409C-BE32-E72D297353CC}">
              <c16:uniqueId val="{00000000-270F-4DC4-9F26-55CB1F91DA5F}"/>
            </c:ext>
          </c:extLst>
        </c:ser>
        <c:ser>
          <c:idx val="1"/>
          <c:order val="1"/>
          <c:tx>
            <c:strRef>
              <c:f>'YRBS Trends'!$C$15</c:f>
              <c:strCache>
                <c:ptCount val="1"/>
                <c:pt idx="0">
                  <c:v>Connecticut</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'YRBS Trends'!$A$16:$A$21</c:f>
              <c:numCache>
                <c:formatCode>General</c:formatCode>
                <c:ptCount val="6"/>
                <c:pt idx="0">
                  <c:v>2009</c:v>
                </c:pt>
                <c:pt idx="1">
                  <c:v>2011</c:v>
                </c:pt>
                <c:pt idx="2">
                  <c:v>2013</c:v>
                </c:pt>
                <c:pt idx="3">
                  <c:v>2015</c:v>
                </c:pt>
                <c:pt idx="4">
                  <c:v>2017</c:v>
                </c:pt>
                <c:pt idx="5">
                  <c:v>2019</c:v>
                </c:pt>
              </c:numCache>
            </c:numRef>
          </c:cat>
          <c:val>
            <c:numRef>
              <c:f>'YRBS Trends'!$C$16:$C$21</c:f>
              <c:numCache>
                <c:formatCode>General</c:formatCode>
                <c:ptCount val="6"/>
                <c:pt idx="0">
                  <c:v>9.6</c:v>
                </c:pt>
                <c:pt idx="1">
                  <c:v>9.6</c:v>
                </c:pt>
                <c:pt idx="2">
                  <c:v>11.1</c:v>
                </c:pt>
                <c:pt idx="3">
                  <c:v>12</c:v>
                </c:pt>
                <c:pt idx="4">
                  <c:v>10.1</c:v>
                </c:pt>
                <c:pt idx="5">
                  <c:v>10.1</c:v>
                </c:pt>
              </c:numCache>
            </c:numRef>
          </c:val>
          <c:smooth val="0"/>
          <c:extLst>
            <c:ext xmlns:c16="http://schemas.microsoft.com/office/drawing/2014/chart" uri="{C3380CC4-5D6E-409C-BE32-E72D297353CC}">
              <c16:uniqueId val="{00000001-270F-4DC4-9F26-55CB1F91DA5F}"/>
            </c:ext>
          </c:extLst>
        </c:ser>
        <c:dLbls>
          <c:dLblPos val="t"/>
          <c:showLegendKey val="0"/>
          <c:showVal val="1"/>
          <c:showCatName val="0"/>
          <c:showSerName val="0"/>
          <c:showPercent val="0"/>
          <c:showBubbleSize val="0"/>
        </c:dLbls>
        <c:smooth val="0"/>
        <c:axId val="208765824"/>
        <c:axId val="208766384"/>
      </c:lineChart>
      <c:catAx>
        <c:axId val="20876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Arial" panose="020B0604020202020204" pitchFamily="34" charset="0"/>
              </a:defRPr>
            </a:pPr>
            <a:endParaRPr lang="en-US"/>
          </a:p>
        </c:txPr>
        <c:crossAx val="208766384"/>
        <c:crosses val="autoZero"/>
        <c:auto val="1"/>
        <c:lblAlgn val="ctr"/>
        <c:lblOffset val="100"/>
        <c:noMultiLvlLbl val="0"/>
      </c:catAx>
      <c:valAx>
        <c:axId val="208766384"/>
        <c:scaling>
          <c:orientation val="minMax"/>
          <c:max val="50"/>
        </c:scaling>
        <c:delete val="0"/>
        <c:axPos val="l"/>
        <c:majorGridlines>
          <c:spPr>
            <a:ln w="9525" cap="flat" cmpd="sng" algn="ctr">
              <a:solidFill>
                <a:srgbClr val="E7E6E6">
                  <a:lumMod val="75000"/>
                </a:srgb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Arial" panose="020B0604020202020204" pitchFamily="34" charset="0"/>
              </a:defRPr>
            </a:pPr>
            <a:endParaRPr lang="en-US"/>
          </a:p>
        </c:txPr>
        <c:crossAx val="208765824"/>
        <c:crosses val="autoZero"/>
        <c:crossBetween val="between"/>
      </c:valAx>
      <c:spPr>
        <a:noFill/>
        <a:ln w="25400">
          <a:noFill/>
        </a:ln>
        <a:effectLst>
          <a:outerShdw dist="50800" dir="5400000" sx="97000" sy="97000" algn="ctr" rotWithShape="0">
            <a:srgbClr val="002060"/>
          </a:outerShdw>
        </a:effectLst>
      </c:spPr>
    </c:plotArea>
    <c:legend>
      <c:legendPos val="b"/>
      <c:layout>
        <c:manualLayout>
          <c:xMode val="edge"/>
          <c:yMode val="edge"/>
          <c:x val="0.38007909902037451"/>
          <c:y val="0.924581997958837"/>
          <c:w val="0.224870605141474"/>
          <c:h val="6.5513921888000606E-2"/>
        </c:manualLayout>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Opioid Prescriptions per Year</c:v>
                </c:pt>
              </c:strCache>
            </c:strRef>
          </c:tx>
          <c:spPr>
            <a:solidFill>
              <a:srgbClr val="0000FF"/>
            </a:solidFill>
            <a:ln>
              <a:solidFill>
                <a:srgbClr val="002060"/>
              </a:solid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5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2602050</c:v>
                </c:pt>
                <c:pt idx="1">
                  <c:v>2625042</c:v>
                </c:pt>
                <c:pt idx="2">
                  <c:v>2510702</c:v>
                </c:pt>
                <c:pt idx="3">
                  <c:v>2161959</c:v>
                </c:pt>
                <c:pt idx="4">
                  <c:v>1960988</c:v>
                </c:pt>
              </c:numCache>
            </c:numRef>
          </c:val>
          <c:extLst>
            <c:ext xmlns:c16="http://schemas.microsoft.com/office/drawing/2014/chart" uri="{C3380CC4-5D6E-409C-BE32-E72D297353CC}">
              <c16:uniqueId val="{00000000-02F1-484B-BCC2-1B10C1B696D7}"/>
            </c:ext>
          </c:extLst>
        </c:ser>
        <c:dLbls>
          <c:dLblPos val="outEnd"/>
          <c:showLegendKey val="0"/>
          <c:showVal val="1"/>
          <c:showCatName val="0"/>
          <c:showSerName val="0"/>
          <c:showPercent val="0"/>
          <c:showBubbleSize val="0"/>
        </c:dLbls>
        <c:gapWidth val="219"/>
        <c:overlap val="-27"/>
        <c:axId val="328278896"/>
        <c:axId val="328279456"/>
      </c:barChart>
      <c:catAx>
        <c:axId val="32827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328279456"/>
        <c:crosses val="autoZero"/>
        <c:auto val="1"/>
        <c:lblAlgn val="ctr"/>
        <c:lblOffset val="100"/>
        <c:noMultiLvlLbl val="0"/>
      </c:catAx>
      <c:valAx>
        <c:axId val="328279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Calibri" panose="020F0502020204030204" pitchFamily="34" charset="0"/>
                <a:ea typeface="+mn-ea"/>
                <a:cs typeface="+mn-cs"/>
              </a:defRPr>
            </a:pPr>
            <a:endParaRPr lang="en-US"/>
          </a:p>
        </c:txPr>
        <c:crossAx val="328278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437207877593926E-2"/>
          <c:y val="5.5104154662349511E-2"/>
          <c:w val="0.94725618192484495"/>
          <c:h val="0.83496349067724496"/>
        </c:manualLayout>
      </c:layout>
      <c:lineChart>
        <c:grouping val="standard"/>
        <c:varyColors val="0"/>
        <c:ser>
          <c:idx val="0"/>
          <c:order val="0"/>
          <c:tx>
            <c:strRef>
              <c:f>Sheet1!$B$1</c:f>
              <c:strCache>
                <c:ptCount val="1"/>
                <c:pt idx="0">
                  <c:v>CT 12-17</c:v>
                </c:pt>
              </c:strCache>
            </c:strRef>
          </c:tx>
          <c:spPr>
            <a:ln w="28575" cap="rnd">
              <a:solidFill>
                <a:schemeClr val="accent4"/>
              </a:solidFill>
              <a:round/>
            </a:ln>
            <a:effectLst/>
          </c:spPr>
          <c:marker>
            <c:symbol val="none"/>
          </c:marker>
          <c:dLbls>
            <c:dLbl>
              <c:idx val="0"/>
              <c:layout>
                <c:manualLayout>
                  <c:x val="-3.2159824284937286E-2"/>
                  <c:y val="1.10208309324697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05E-4F8D-A17F-C97B8793078D}"/>
                </c:ext>
              </c:extLst>
            </c:dLbl>
            <c:dLbl>
              <c:idx val="2"/>
              <c:layout>
                <c:manualLayout>
                  <c:x val="-3.4207605508914901E-3"/>
                  <c:y val="-3.52666589839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3A-48EB-8EC4-4E1A8C642AE6}"/>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Sheet1!$B$7:$B$11</c:f>
              <c:numCache>
                <c:formatCode>General</c:formatCode>
                <c:ptCount val="5"/>
                <c:pt idx="0">
                  <c:v>0.1</c:v>
                </c:pt>
                <c:pt idx="1">
                  <c:v>7.0000000000000007E-2</c:v>
                </c:pt>
                <c:pt idx="2">
                  <c:v>0.06</c:v>
                </c:pt>
                <c:pt idx="3">
                  <c:v>0.04</c:v>
                </c:pt>
              </c:numCache>
            </c:numRef>
          </c:val>
          <c:smooth val="0"/>
          <c:extLst>
            <c:ext xmlns:c16="http://schemas.microsoft.com/office/drawing/2014/chart" uri="{C3380CC4-5D6E-409C-BE32-E72D297353CC}">
              <c16:uniqueId val="{00000000-21CE-4436-A13B-6E3CF70656DD}"/>
            </c:ext>
          </c:extLst>
        </c:ser>
        <c:ser>
          <c:idx val="1"/>
          <c:order val="1"/>
          <c:tx>
            <c:strRef>
              <c:f>Sheet1!$C$1</c:f>
              <c:strCache>
                <c:ptCount val="1"/>
                <c:pt idx="0">
                  <c:v>CT 18-25</c:v>
                </c:pt>
              </c:strCache>
            </c:strRef>
          </c:tx>
          <c:spPr>
            <a:ln w="38100" cap="rnd" cmpd="sng">
              <a:solidFill>
                <a:srgbClr val="C00000"/>
              </a:solidFill>
              <a:round/>
            </a:ln>
            <a:effectLst/>
          </c:spPr>
          <c:marker>
            <c:symbol val="none"/>
          </c:marker>
          <c:dLbls>
            <c:dLbl>
              <c:idx val="0"/>
              <c:layout>
                <c:manualLayout>
                  <c:x val="-2.3288148620126986E-2"/>
                  <c:y val="-1.54291633054579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5E-4F8D-A17F-C97B8793078D}"/>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Sheet1!$C$7:$C$11</c:f>
              <c:numCache>
                <c:formatCode>General</c:formatCode>
                <c:ptCount val="5"/>
                <c:pt idx="0">
                  <c:v>1.07</c:v>
                </c:pt>
                <c:pt idx="1">
                  <c:v>1.21</c:v>
                </c:pt>
                <c:pt idx="2">
                  <c:v>1.31</c:v>
                </c:pt>
                <c:pt idx="3">
                  <c:v>0.61</c:v>
                </c:pt>
              </c:numCache>
            </c:numRef>
          </c:val>
          <c:smooth val="0"/>
          <c:extLst>
            <c:ext xmlns:c16="http://schemas.microsoft.com/office/drawing/2014/chart" uri="{C3380CC4-5D6E-409C-BE32-E72D297353CC}">
              <c16:uniqueId val="{00000001-21CE-4436-A13B-6E3CF70656DD}"/>
            </c:ext>
          </c:extLst>
        </c:ser>
        <c:ser>
          <c:idx val="2"/>
          <c:order val="2"/>
          <c:tx>
            <c:strRef>
              <c:f>Sheet1!$D$1</c:f>
              <c:strCache>
                <c:ptCount val="1"/>
                <c:pt idx="0">
                  <c:v>CT 26+</c:v>
                </c:pt>
              </c:strCache>
            </c:strRef>
          </c:tx>
          <c:spPr>
            <a:ln w="38100" cap="rnd" cmpd="sng">
              <a:solidFill>
                <a:srgbClr val="00B050"/>
              </a:solidFill>
              <a:round/>
            </a:ln>
            <a:effectLst/>
          </c:spPr>
          <c:marker>
            <c:symbol val="none"/>
          </c:marker>
          <c:dLbls>
            <c:dLbl>
              <c:idx val="0"/>
              <c:layout>
                <c:manualLayout>
                  <c:x val="-3.8813581033544979E-2"/>
                  <c:y val="-2.20416618649398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5E-4F8D-A17F-C97B8793078D}"/>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Sheet1!$D$7:$D$11</c:f>
              <c:numCache>
                <c:formatCode>General</c:formatCode>
                <c:ptCount val="5"/>
                <c:pt idx="0">
                  <c:v>0.93</c:v>
                </c:pt>
                <c:pt idx="1">
                  <c:v>0.7</c:v>
                </c:pt>
                <c:pt idx="2">
                  <c:v>0.68</c:v>
                </c:pt>
                <c:pt idx="3">
                  <c:v>0.4</c:v>
                </c:pt>
              </c:numCache>
            </c:numRef>
          </c:val>
          <c:smooth val="0"/>
          <c:extLst>
            <c:ext xmlns:c16="http://schemas.microsoft.com/office/drawing/2014/chart" uri="{C3380CC4-5D6E-409C-BE32-E72D297353CC}">
              <c16:uniqueId val="{00000002-21CE-4436-A13B-6E3CF70656DD}"/>
            </c:ext>
          </c:extLst>
        </c:ser>
        <c:ser>
          <c:idx val="3"/>
          <c:order val="3"/>
          <c:tx>
            <c:strRef>
              <c:f>Sheet1!$E$1</c:f>
              <c:strCache>
                <c:ptCount val="1"/>
                <c:pt idx="0">
                  <c:v>US 12-17</c:v>
                </c:pt>
              </c:strCache>
            </c:strRef>
          </c:tx>
          <c:spPr>
            <a:ln w="38100" cap="rnd" cmpd="sng">
              <a:solidFill>
                <a:srgbClr val="FF6600"/>
              </a:solidFill>
              <a:prstDash val="sysDot"/>
              <a:round/>
            </a:ln>
            <a:effectLst/>
          </c:spPr>
          <c:marker>
            <c:symbol val="none"/>
          </c:marker>
          <c:dLbls>
            <c:dLbl>
              <c:idx val="0"/>
              <c:layout>
                <c:manualLayout>
                  <c:x val="-3.2159824284937286E-2"/>
                  <c:y val="-1.10208309324700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05E-4F8D-A17F-C97B8793078D}"/>
                </c:ext>
              </c:extLst>
            </c:dLbl>
            <c:dLbl>
              <c:idx val="2"/>
              <c:layout>
                <c:manualLayout>
                  <c:x val="0"/>
                  <c:y val="1.1020830932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B3A-48EB-8EC4-4E1A8C642AE6}"/>
                </c:ext>
              </c:extLst>
            </c:dLbl>
            <c:dLbl>
              <c:idx val="3"/>
              <c:layout>
                <c:manualLayout>
                  <c:x val="0"/>
                  <c:y val="-3.526665898390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B3A-48EB-8EC4-4E1A8C642AE6}"/>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Sheet1!$E$7:$E$11</c:f>
              <c:numCache>
                <c:formatCode>General</c:formatCode>
                <c:ptCount val="5"/>
                <c:pt idx="0">
                  <c:v>0.1</c:v>
                </c:pt>
                <c:pt idx="1">
                  <c:v>7.0000000000000007E-2</c:v>
                </c:pt>
                <c:pt idx="2">
                  <c:v>0.05</c:v>
                </c:pt>
                <c:pt idx="3">
                  <c:v>0.05</c:v>
                </c:pt>
              </c:numCache>
            </c:numRef>
          </c:val>
          <c:smooth val="0"/>
          <c:extLst>
            <c:ext xmlns:c16="http://schemas.microsoft.com/office/drawing/2014/chart" uri="{C3380CC4-5D6E-409C-BE32-E72D297353CC}">
              <c16:uniqueId val="{00000003-21CE-4436-A13B-6E3CF70656DD}"/>
            </c:ext>
          </c:extLst>
        </c:ser>
        <c:ser>
          <c:idx val="4"/>
          <c:order val="4"/>
          <c:tx>
            <c:strRef>
              <c:f>Sheet1!$F$1</c:f>
              <c:strCache>
                <c:ptCount val="1"/>
                <c:pt idx="0">
                  <c:v>US 18-25</c:v>
                </c:pt>
              </c:strCache>
            </c:strRef>
          </c:tx>
          <c:spPr>
            <a:ln w="38100" cap="rnd" cmpd="sng">
              <a:solidFill>
                <a:srgbClr val="C00000"/>
              </a:solidFill>
              <a:prstDash val="sysDot"/>
              <a:round/>
            </a:ln>
            <a:effectLst/>
          </c:spPr>
          <c:marker>
            <c:symbol val="none"/>
          </c:marker>
          <c:dLbls>
            <c:dLbl>
              <c:idx val="0"/>
              <c:layout>
                <c:manualLayout>
                  <c:x val="-3.8813581033544979E-2"/>
                  <c:y val="-8.081849321598247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5E-4F8D-A17F-C97B8793078D}"/>
                </c:ext>
              </c:extLst>
            </c:dLbl>
            <c:dLbl>
              <c:idx val="4"/>
              <c:layout>
                <c:manualLayout>
                  <c:x val="-8.8716756648102805E-3"/>
                  <c:y val="-1.76333294919518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5E-4F8D-A17F-C97B8793078D}"/>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Sheet1!$F$7:$F$11</c:f>
              <c:numCache>
                <c:formatCode>General</c:formatCode>
                <c:ptCount val="5"/>
                <c:pt idx="0">
                  <c:v>0.69</c:v>
                </c:pt>
                <c:pt idx="1">
                  <c:v>0.64</c:v>
                </c:pt>
                <c:pt idx="2">
                  <c:v>0.64</c:v>
                </c:pt>
                <c:pt idx="3">
                  <c:v>0.54</c:v>
                </c:pt>
                <c:pt idx="4">
                  <c:v>0.3</c:v>
                </c:pt>
              </c:numCache>
            </c:numRef>
          </c:val>
          <c:smooth val="0"/>
          <c:extLst>
            <c:ext xmlns:c16="http://schemas.microsoft.com/office/drawing/2014/chart" uri="{C3380CC4-5D6E-409C-BE32-E72D297353CC}">
              <c16:uniqueId val="{00000004-21CE-4436-A13B-6E3CF70656DD}"/>
            </c:ext>
          </c:extLst>
        </c:ser>
        <c:ser>
          <c:idx val="5"/>
          <c:order val="5"/>
          <c:tx>
            <c:strRef>
              <c:f>Sheet1!$G$1</c:f>
              <c:strCache>
                <c:ptCount val="1"/>
                <c:pt idx="0">
                  <c:v>US 26+</c:v>
                </c:pt>
              </c:strCache>
            </c:strRef>
          </c:tx>
          <c:spPr>
            <a:ln w="38100" cap="rnd" cmpd="sng">
              <a:solidFill>
                <a:srgbClr val="00B050"/>
              </a:solidFill>
              <a:prstDash val="sysDot"/>
              <a:round/>
            </a:ln>
            <a:effectLst/>
          </c:spPr>
          <c:marker>
            <c:symbol val="none"/>
          </c:marker>
          <c:dLbls>
            <c:dLbl>
              <c:idx val="0"/>
              <c:layout>
                <c:manualLayout>
                  <c:x val="-3.8813581033544979E-2"/>
                  <c:y val="-2.20416618649398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05E-4F8D-A17F-C97B8793078D}"/>
                </c:ext>
              </c:extLst>
            </c:dLbl>
            <c:dLbl>
              <c:idx val="4"/>
              <c:layout>
                <c:manualLayout>
                  <c:x val="-6.6537567486077099E-3"/>
                  <c:y val="2.2041661864939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5E-4F8D-A17F-C97B8793078D}"/>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Sheet1!$A$7:$A$11</c:f>
              <c:strCache>
                <c:ptCount val="5"/>
                <c:pt idx="0">
                  <c:v>2014-15</c:v>
                </c:pt>
                <c:pt idx="1">
                  <c:v>2015-16</c:v>
                </c:pt>
                <c:pt idx="2">
                  <c:v>2016-17</c:v>
                </c:pt>
                <c:pt idx="3">
                  <c:v>2017-18</c:v>
                </c:pt>
                <c:pt idx="4">
                  <c:v>2019</c:v>
                </c:pt>
              </c:strCache>
            </c:strRef>
          </c:cat>
          <c:val>
            <c:numRef>
              <c:f>Sheet1!$G$7:$G$11</c:f>
              <c:numCache>
                <c:formatCode>General</c:formatCode>
                <c:ptCount val="5"/>
                <c:pt idx="0">
                  <c:v>0.28999999999999998</c:v>
                </c:pt>
                <c:pt idx="1">
                  <c:v>0.31</c:v>
                </c:pt>
                <c:pt idx="2">
                  <c:v>0.32</c:v>
                </c:pt>
                <c:pt idx="3">
                  <c:v>0.3</c:v>
                </c:pt>
                <c:pt idx="4">
                  <c:v>0.3</c:v>
                </c:pt>
              </c:numCache>
            </c:numRef>
          </c:val>
          <c:smooth val="0"/>
          <c:extLst>
            <c:ext xmlns:c16="http://schemas.microsoft.com/office/drawing/2014/chart" uri="{C3380CC4-5D6E-409C-BE32-E72D297353CC}">
              <c16:uniqueId val="{00000005-21CE-4436-A13B-6E3CF70656DD}"/>
            </c:ext>
          </c:extLst>
        </c:ser>
        <c:dLbls>
          <c:showLegendKey val="0"/>
          <c:showVal val="1"/>
          <c:showCatName val="0"/>
          <c:showSerName val="0"/>
          <c:showPercent val="0"/>
          <c:showBubbleSize val="0"/>
        </c:dLbls>
        <c:smooth val="0"/>
        <c:axId val="328284496"/>
        <c:axId val="328285056"/>
      </c:lineChart>
      <c:catAx>
        <c:axId val="32828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328285056"/>
        <c:crosses val="autoZero"/>
        <c:auto val="1"/>
        <c:lblAlgn val="ctr"/>
        <c:lblOffset val="100"/>
        <c:noMultiLvlLbl val="0"/>
      </c:catAx>
      <c:valAx>
        <c:axId val="328285056"/>
        <c:scaling>
          <c:orientation val="minMax"/>
          <c:max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328284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ED Visits</c:v>
                </c:pt>
              </c:strCache>
            </c:strRef>
          </c:tx>
          <c:spPr>
            <a:solidFill>
              <a:srgbClr val="0070C0"/>
            </a:solidFill>
            <a:ln>
              <a:noFill/>
            </a:ln>
            <a:effectLst/>
            <a:sp3d/>
          </c:spPr>
          <c:invertIfNegative val="0"/>
          <c:dLbls>
            <c:dLbl>
              <c:idx val="0"/>
              <c:layout>
                <c:manualLayout>
                  <c:x val="-2.087104001314753E-17"/>
                  <c:y val="-1.2734796558115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38-46A2-BBAD-DC1DED011FC7}"/>
                </c:ext>
              </c:extLst>
            </c:dLbl>
            <c:dLbl>
              <c:idx val="1"/>
              <c:layout>
                <c:manualLayout>
                  <c:x val="6.8306010928961746E-3"/>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38-46A2-BBAD-DC1DED011FC7}"/>
                </c:ext>
              </c:extLst>
            </c:dLbl>
            <c:dLbl>
              <c:idx val="2"/>
              <c:layout>
                <c:manualLayout>
                  <c:x val="1.1384335154826957E-2"/>
                  <c:y val="-2.8016552427853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38-46A2-BBAD-DC1DED011FC7}"/>
                </c:ext>
              </c:extLst>
            </c:dLbl>
            <c:dLbl>
              <c:idx val="3"/>
              <c:layout>
                <c:manualLayout>
                  <c:x val="1.2522768670309653E-2"/>
                  <c:y val="-7.640877934869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838-46A2-BBAD-DC1DED011FC7}"/>
                </c:ext>
              </c:extLst>
            </c:dLbl>
            <c:dLbl>
              <c:idx val="4"/>
              <c:layout>
                <c:manualLayout>
                  <c:x val="9.1074681238613991E-3"/>
                  <c:y val="-1.2734796558115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838-46A2-BBAD-DC1DED011FC7}"/>
                </c:ext>
              </c:extLst>
            </c:dLbl>
            <c:dLbl>
              <c:idx val="5"/>
              <c:layout>
                <c:manualLayout>
                  <c:x val="1.1384335154826957E-2"/>
                  <c:y val="-1.7828715181361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838-46A2-BBAD-DC1DED011F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General</c:formatCode>
                <c:ptCount val="6"/>
                <c:pt idx="0">
                  <c:v>1126</c:v>
                </c:pt>
                <c:pt idx="1">
                  <c:v>1294</c:v>
                </c:pt>
                <c:pt idx="2">
                  <c:v>1781</c:v>
                </c:pt>
                <c:pt idx="3">
                  <c:v>3042</c:v>
                </c:pt>
                <c:pt idx="4">
                  <c:v>3361</c:v>
                </c:pt>
                <c:pt idx="5">
                  <c:v>3534</c:v>
                </c:pt>
              </c:numCache>
            </c:numRef>
          </c:val>
          <c:extLst>
            <c:ext xmlns:c16="http://schemas.microsoft.com/office/drawing/2014/chart" uri="{C3380CC4-5D6E-409C-BE32-E72D297353CC}">
              <c16:uniqueId val="{00000000-B934-4D6F-A02A-036F18A95BC4}"/>
            </c:ext>
          </c:extLst>
        </c:ser>
        <c:ser>
          <c:idx val="1"/>
          <c:order val="1"/>
          <c:tx>
            <c:strRef>
              <c:f>Sheet1!$C$1</c:f>
              <c:strCache>
                <c:ptCount val="1"/>
                <c:pt idx="0">
                  <c:v>Hospital Admissions </c:v>
                </c:pt>
              </c:strCache>
            </c:strRef>
          </c:tx>
          <c:spPr>
            <a:solidFill>
              <a:srgbClr val="FFC000"/>
            </a:solidFill>
            <a:ln>
              <a:noFill/>
            </a:ln>
            <a:effectLst/>
            <a:sp3d/>
          </c:spPr>
          <c:invertIfNegative val="0"/>
          <c:dLbls>
            <c:dLbl>
              <c:idx val="0"/>
              <c:layout>
                <c:manualLayout>
                  <c:x val="9.1074681238615673E-3"/>
                  <c:y val="-7.64087793486923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38-46A2-BBAD-DC1DED011FC7}"/>
                </c:ext>
              </c:extLst>
            </c:dLbl>
            <c:dLbl>
              <c:idx val="1"/>
              <c:layout>
                <c:manualLayout>
                  <c:x val="9.107468123861524E-3"/>
                  <c:y val="-1.0187837246492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38-46A2-BBAD-DC1DED011FC7}"/>
                </c:ext>
              </c:extLst>
            </c:dLbl>
            <c:dLbl>
              <c:idx val="2"/>
              <c:layout>
                <c:manualLayout>
                  <c:x val="1.7076502732240352E-2"/>
                  <c:y val="-2.0375674492984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38-46A2-BBAD-DC1DED011FC7}"/>
                </c:ext>
              </c:extLst>
            </c:dLbl>
            <c:dLbl>
              <c:idx val="3"/>
              <c:layout>
                <c:manualLayout>
                  <c:x val="7.9690346083787864E-3"/>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838-46A2-BBAD-DC1DED011FC7}"/>
                </c:ext>
              </c:extLst>
            </c:dLbl>
            <c:dLbl>
              <c:idx val="4"/>
              <c:layout>
                <c:manualLayout>
                  <c:x val="1.252276867030957E-2"/>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838-46A2-BBAD-DC1DED011FC7}"/>
                </c:ext>
              </c:extLst>
            </c:dLbl>
            <c:dLbl>
              <c:idx val="5"/>
              <c:layout>
                <c:manualLayout>
                  <c:x val="1.2522768670309487E-2"/>
                  <c:y val="-2.2922633804607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838-46A2-BBAD-DC1DED011F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Sheet1!$C$2:$C$7</c:f>
              <c:numCache>
                <c:formatCode>General</c:formatCode>
                <c:ptCount val="6"/>
                <c:pt idx="0">
                  <c:v>601</c:v>
                </c:pt>
                <c:pt idx="1">
                  <c:v>686</c:v>
                </c:pt>
                <c:pt idx="2">
                  <c:v>709</c:v>
                </c:pt>
                <c:pt idx="3">
                  <c:v>883</c:v>
                </c:pt>
                <c:pt idx="4">
                  <c:v>765</c:v>
                </c:pt>
                <c:pt idx="5">
                  <c:v>709</c:v>
                </c:pt>
              </c:numCache>
            </c:numRef>
          </c:val>
          <c:extLst>
            <c:ext xmlns:c16="http://schemas.microsoft.com/office/drawing/2014/chart" uri="{C3380CC4-5D6E-409C-BE32-E72D297353CC}">
              <c16:uniqueId val="{00000001-B934-4D6F-A02A-036F18A95BC4}"/>
            </c:ext>
          </c:extLst>
        </c:ser>
        <c:dLbls>
          <c:showLegendKey val="0"/>
          <c:showVal val="1"/>
          <c:showCatName val="0"/>
          <c:showSerName val="0"/>
          <c:showPercent val="0"/>
          <c:showBubbleSize val="0"/>
        </c:dLbls>
        <c:gapWidth val="150"/>
        <c:shape val="box"/>
        <c:axId val="328287856"/>
        <c:axId val="328288416"/>
        <c:axId val="0"/>
      </c:bar3DChart>
      <c:catAx>
        <c:axId val="328287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28288416"/>
        <c:crosses val="autoZero"/>
        <c:auto val="1"/>
        <c:lblAlgn val="ctr"/>
        <c:lblOffset val="100"/>
        <c:noMultiLvlLbl val="0"/>
      </c:catAx>
      <c:valAx>
        <c:axId val="328288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28287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14118027962299E-2"/>
          <c:y val="2.8397744964708298E-2"/>
          <c:w val="0.93215267888906905"/>
          <c:h val="0.77395949261043095"/>
        </c:manualLayout>
      </c:layout>
      <c:lineChart>
        <c:grouping val="standard"/>
        <c:varyColors val="0"/>
        <c:ser>
          <c:idx val="3"/>
          <c:order val="1"/>
          <c:tx>
            <c:strRef>
              <c:f>'[drugs crosstabs 2018 10082019.xlsx]trends by year thru 2018'!$B$14</c:f>
              <c:strCache>
                <c:ptCount val="1"/>
                <c:pt idx="0">
                  <c:v>Total Deaths</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2018'!$B$15:$B$22</c:f>
              <c:numCache>
                <c:formatCode>General</c:formatCode>
                <c:ptCount val="8"/>
                <c:pt idx="0">
                  <c:v>355</c:v>
                </c:pt>
                <c:pt idx="1">
                  <c:v>490</c:v>
                </c:pt>
                <c:pt idx="2">
                  <c:v>558</c:v>
                </c:pt>
                <c:pt idx="3">
                  <c:v>723</c:v>
                </c:pt>
                <c:pt idx="4">
                  <c:v>917</c:v>
                </c:pt>
                <c:pt idx="5">
                  <c:v>1038</c:v>
                </c:pt>
                <c:pt idx="6">
                  <c:v>1017</c:v>
                </c:pt>
                <c:pt idx="7">
                  <c:v>1200</c:v>
                </c:pt>
              </c:numCache>
            </c:numRef>
          </c:val>
          <c:smooth val="0"/>
          <c:extLst>
            <c:ext xmlns:c16="http://schemas.microsoft.com/office/drawing/2014/chart" uri="{C3380CC4-5D6E-409C-BE32-E72D297353CC}">
              <c16:uniqueId val="{00000000-02F0-4EB0-A55E-2873D4792DBB}"/>
            </c:ext>
          </c:extLst>
        </c:ser>
        <c:ser>
          <c:idx val="5"/>
          <c:order val="3"/>
          <c:tx>
            <c:strRef>
              <c:f>'[drugs crosstabs 2018 10082019.xlsx]trends by year thru 2018'!$D$14</c:f>
              <c:strCache>
                <c:ptCount val="1"/>
                <c:pt idx="0">
                  <c:v>Heroin-involved deaths</c:v>
                </c:pt>
              </c:strCache>
            </c:strRef>
          </c:tx>
          <c:spPr>
            <a:ln w="38100" cap="rnd">
              <a:solidFill>
                <a:srgbClr val="00B050"/>
              </a:solidFill>
              <a:round/>
            </a:ln>
            <a:effectLst/>
          </c:spPr>
          <c:marker>
            <c:symbol val="none"/>
          </c:marker>
          <c:dLbls>
            <c:dLbl>
              <c:idx val="6"/>
              <c:layout>
                <c:manualLayout>
                  <c:x val="-1.5396458814472701E-3"/>
                  <c:y val="-1.9900497512437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F0-4EB0-A55E-2873D4792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2018'!$D$15:$D$22</c:f>
              <c:numCache>
                <c:formatCode>General</c:formatCode>
                <c:ptCount val="8"/>
                <c:pt idx="0">
                  <c:v>174</c:v>
                </c:pt>
                <c:pt idx="1">
                  <c:v>257</c:v>
                </c:pt>
                <c:pt idx="2">
                  <c:v>325</c:v>
                </c:pt>
                <c:pt idx="3">
                  <c:v>415</c:v>
                </c:pt>
                <c:pt idx="4">
                  <c:v>504</c:v>
                </c:pt>
                <c:pt idx="5">
                  <c:v>474</c:v>
                </c:pt>
                <c:pt idx="6">
                  <c:v>391</c:v>
                </c:pt>
                <c:pt idx="7">
                  <c:v>387</c:v>
                </c:pt>
              </c:numCache>
            </c:numRef>
          </c:val>
          <c:smooth val="0"/>
          <c:extLst>
            <c:ext xmlns:c16="http://schemas.microsoft.com/office/drawing/2014/chart" uri="{C3380CC4-5D6E-409C-BE32-E72D297353CC}">
              <c16:uniqueId val="{00000002-02F0-4EB0-A55E-2873D4792DBB}"/>
            </c:ext>
          </c:extLst>
        </c:ser>
        <c:ser>
          <c:idx val="6"/>
          <c:order val="4"/>
          <c:tx>
            <c:strRef>
              <c:f>'[drugs crosstabs 2018 10082019.xlsx]trends by year thru 2018'!$E$14</c:f>
              <c:strCache>
                <c:ptCount val="1"/>
                <c:pt idx="0">
                  <c:v>Fentanyl-involved deaths</c:v>
                </c:pt>
              </c:strCache>
            </c:strRef>
          </c:tx>
          <c:spPr>
            <a:ln w="38100" cap="rnd">
              <a:solidFill>
                <a:srgbClr val="0A0EAC"/>
              </a:solidFill>
              <a:round/>
            </a:ln>
            <a:effectLst/>
          </c:spPr>
          <c:marker>
            <c:symbol val="none"/>
          </c:marker>
          <c:dLbls>
            <c:dLbl>
              <c:idx val="3"/>
              <c:layout>
                <c:manualLayout>
                  <c:x val="0"/>
                  <c:y val="1.7689331122166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F0-4EB0-A55E-2873D4792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2018'!$E$15:$E$22</c:f>
              <c:numCache>
                <c:formatCode>General</c:formatCode>
                <c:ptCount val="8"/>
                <c:pt idx="0">
                  <c:v>14</c:v>
                </c:pt>
                <c:pt idx="1">
                  <c:v>37</c:v>
                </c:pt>
                <c:pt idx="2">
                  <c:v>75</c:v>
                </c:pt>
                <c:pt idx="3">
                  <c:v>186</c:v>
                </c:pt>
                <c:pt idx="4">
                  <c:v>479</c:v>
                </c:pt>
                <c:pt idx="5">
                  <c:v>677</c:v>
                </c:pt>
                <c:pt idx="6">
                  <c:v>760</c:v>
                </c:pt>
                <c:pt idx="7">
                  <c:v>979</c:v>
                </c:pt>
              </c:numCache>
            </c:numRef>
          </c:val>
          <c:smooth val="0"/>
          <c:extLst>
            <c:ext xmlns:c16="http://schemas.microsoft.com/office/drawing/2014/chart" uri="{C3380CC4-5D6E-409C-BE32-E72D297353CC}">
              <c16:uniqueId val="{00000004-02F0-4EB0-A55E-2873D4792DBB}"/>
            </c:ext>
          </c:extLst>
        </c:ser>
        <c:ser>
          <c:idx val="0"/>
          <c:order val="5"/>
          <c:tx>
            <c:strRef>
              <c:f>'[drugs crosstabs 2018 10082019.xlsx]trends by year thru 2018'!$F$14</c:f>
              <c:strCache>
                <c:ptCount val="1"/>
                <c:pt idx="0">
                  <c:v>Prescription opioid-involved deaths</c:v>
                </c:pt>
              </c:strCache>
            </c:strRef>
          </c:tx>
          <c:spPr>
            <a:ln w="38100" cap="rnd">
              <a:solidFill>
                <a:srgbClr val="7030A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2018'!$F$15:$F$22</c:f>
              <c:numCache>
                <c:formatCode>General</c:formatCode>
                <c:ptCount val="8"/>
                <c:pt idx="0">
                  <c:v>86</c:v>
                </c:pt>
                <c:pt idx="1">
                  <c:v>97</c:v>
                </c:pt>
                <c:pt idx="2">
                  <c:v>130</c:v>
                </c:pt>
                <c:pt idx="3">
                  <c:v>128</c:v>
                </c:pt>
                <c:pt idx="4">
                  <c:v>139</c:v>
                </c:pt>
                <c:pt idx="5">
                  <c:v>144</c:v>
                </c:pt>
                <c:pt idx="6">
                  <c:v>122</c:v>
                </c:pt>
                <c:pt idx="7">
                  <c:v>133</c:v>
                </c:pt>
              </c:numCache>
            </c:numRef>
          </c:val>
          <c:smooth val="0"/>
          <c:extLst>
            <c:ext xmlns:c16="http://schemas.microsoft.com/office/drawing/2014/chart" uri="{C3380CC4-5D6E-409C-BE32-E72D297353CC}">
              <c16:uniqueId val="{00000005-02F0-4EB0-A55E-2873D4792DBB}"/>
            </c:ext>
          </c:extLst>
        </c:ser>
        <c:ser>
          <c:idx val="1"/>
          <c:order val="6"/>
          <c:tx>
            <c:strRef>
              <c:f>'[drugs crosstabs 2018 10082019.xlsx]trends by year thru 2018'!$H$14</c:f>
              <c:strCache>
                <c:ptCount val="1"/>
                <c:pt idx="0">
                  <c:v>Cocaine-involved deaths</c:v>
                </c:pt>
              </c:strCache>
            </c:strRef>
          </c:tx>
          <c:spPr>
            <a:ln w="38100" cap="rnd">
              <a:solidFill>
                <a:srgbClr val="FFC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2018'!$H$15:$H$22</c:f>
              <c:numCache>
                <c:formatCode>0</c:formatCode>
                <c:ptCount val="8"/>
                <c:pt idx="0">
                  <c:v>105</c:v>
                </c:pt>
                <c:pt idx="1">
                  <c:v>147</c:v>
                </c:pt>
                <c:pt idx="2">
                  <c:v>127</c:v>
                </c:pt>
                <c:pt idx="3">
                  <c:v>174</c:v>
                </c:pt>
                <c:pt idx="4">
                  <c:v>273</c:v>
                </c:pt>
                <c:pt idx="5">
                  <c:v>347</c:v>
                </c:pt>
                <c:pt idx="6">
                  <c:v>345</c:v>
                </c:pt>
                <c:pt idx="7">
                  <c:v>463</c:v>
                </c:pt>
              </c:numCache>
            </c:numRef>
          </c:val>
          <c:smooth val="0"/>
          <c:extLst>
            <c:ext xmlns:c16="http://schemas.microsoft.com/office/drawing/2014/chart" uri="{C3380CC4-5D6E-409C-BE32-E72D297353CC}">
              <c16:uniqueId val="{00000006-02F0-4EB0-A55E-2873D4792DBB}"/>
            </c:ext>
          </c:extLst>
        </c:ser>
        <c:ser>
          <c:idx val="7"/>
          <c:order val="7"/>
          <c:tx>
            <c:strRef>
              <c:f>'[drugs crosstabs 2018 10082019.xlsx]trends by year thru 2018'!$L$14</c:f>
              <c:strCache>
                <c:ptCount val="1"/>
                <c:pt idx="0">
                  <c:v>Benzodiazepine-involved deaths</c:v>
                </c:pt>
              </c:strCache>
            </c:strRef>
          </c:tx>
          <c:spPr>
            <a:ln w="38100"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2018'!$L$15:$L$22</c:f>
              <c:numCache>
                <c:formatCode>General</c:formatCode>
                <c:ptCount val="8"/>
                <c:pt idx="0">
                  <c:v>49</c:v>
                </c:pt>
                <c:pt idx="1">
                  <c:v>78</c:v>
                </c:pt>
                <c:pt idx="2">
                  <c:v>157</c:v>
                </c:pt>
                <c:pt idx="3">
                  <c:v>220</c:v>
                </c:pt>
                <c:pt idx="4">
                  <c:v>242</c:v>
                </c:pt>
                <c:pt idx="5">
                  <c:v>330</c:v>
                </c:pt>
                <c:pt idx="6">
                  <c:v>267</c:v>
                </c:pt>
                <c:pt idx="7">
                  <c:v>290</c:v>
                </c:pt>
              </c:numCache>
            </c:numRef>
          </c:val>
          <c:smooth val="0"/>
          <c:extLst>
            <c:ext xmlns:c16="http://schemas.microsoft.com/office/drawing/2014/chart" uri="{C3380CC4-5D6E-409C-BE32-E72D297353CC}">
              <c16:uniqueId val="{00000007-02F0-4EB0-A55E-2873D4792DBB}"/>
            </c:ext>
          </c:extLst>
        </c:ser>
        <c:ser>
          <c:idx val="8"/>
          <c:order val="8"/>
          <c:tx>
            <c:strRef>
              <c:f>'[drugs crosstabs 2018 10082019.xlsx]trends by year thru 2018'!$M$14</c:f>
              <c:strCache>
                <c:ptCount val="1"/>
                <c:pt idx="0">
                  <c:v>Alcohol-involved deaths</c:v>
                </c:pt>
              </c:strCache>
            </c:strRef>
          </c:tx>
          <c:spPr>
            <a:ln w="38100" cap="rnd">
              <a:solidFill>
                <a:schemeClr val="accent3">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2018'!$M$15:$M$22</c:f>
              <c:numCache>
                <c:formatCode>General</c:formatCode>
                <c:ptCount val="8"/>
                <c:pt idx="0">
                  <c:v>61</c:v>
                </c:pt>
                <c:pt idx="1">
                  <c:v>83</c:v>
                </c:pt>
                <c:pt idx="2">
                  <c:v>126</c:v>
                </c:pt>
                <c:pt idx="3">
                  <c:v>173</c:v>
                </c:pt>
                <c:pt idx="4">
                  <c:v>254</c:v>
                </c:pt>
                <c:pt idx="5">
                  <c:v>290</c:v>
                </c:pt>
                <c:pt idx="6">
                  <c:v>255</c:v>
                </c:pt>
                <c:pt idx="7">
                  <c:v>342</c:v>
                </c:pt>
              </c:numCache>
            </c:numRef>
          </c:val>
          <c:smooth val="0"/>
          <c:extLst>
            <c:ext xmlns:c16="http://schemas.microsoft.com/office/drawing/2014/chart" uri="{C3380CC4-5D6E-409C-BE32-E72D297353CC}">
              <c16:uniqueId val="{00000008-02F0-4EB0-A55E-2873D4792DBB}"/>
            </c:ext>
          </c:extLst>
        </c:ser>
        <c:dLbls>
          <c:showLegendKey val="0"/>
          <c:showVal val="0"/>
          <c:showCatName val="0"/>
          <c:showSerName val="0"/>
          <c:showPercent val="0"/>
          <c:showBubbleSize val="0"/>
        </c:dLbls>
        <c:smooth val="0"/>
        <c:axId val="204181968"/>
        <c:axId val="204182528"/>
        <c:extLst>
          <c:ext xmlns:c15="http://schemas.microsoft.com/office/drawing/2012/chart" uri="{02D57815-91ED-43cb-92C2-25804820EDAC}">
            <c15:filteredLineSeries>
              <c15:ser>
                <c:idx val="2"/>
                <c:order val="0"/>
                <c:tx>
                  <c:strRef>
                    <c:extLst>
                      <c:ext uri="{02D57815-91ED-43cb-92C2-25804820EDAC}">
                        <c15:formulaRef>
                          <c15:sqref>'[drugs crosstabs 2018 10082019.xlsx]trends by year thru 2018'!$A$14</c15:sqref>
                        </c15:formulaRef>
                      </c:ext>
                    </c:extLst>
                    <c:strCache>
                      <c:ptCount val="1"/>
                      <c:pt idx="0">
                        <c:v>Year</c:v>
                      </c:pt>
                    </c:strCache>
                  </c:strRef>
                </c:tx>
                <c:spPr>
                  <a:ln w="28575" cap="rnd">
                    <a:solidFill>
                      <a:schemeClr val="accent3"/>
                    </a:solidFill>
                    <a:round/>
                  </a:ln>
                  <a:effectLst/>
                </c:spPr>
                <c:marker>
                  <c:symbol val="none"/>
                </c:marker>
                <c:cat>
                  <c:numRef>
                    <c:extLst>
                      <c:ex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cat>
                <c:val>
                  <c:numRef>
                    <c:extLst>
                      <c:ex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val>
                <c:smooth val="0"/>
                <c:extLst>
                  <c:ext xmlns:c16="http://schemas.microsoft.com/office/drawing/2014/chart" uri="{C3380CC4-5D6E-409C-BE32-E72D297353CC}">
                    <c16:uniqueId val="{00000009-02F0-4EB0-A55E-2873D4792DBB}"/>
                  </c:ext>
                </c:extLst>
              </c15:ser>
            </c15:filteredLineSeries>
            <c15:filteredLineSeries>
              <c15:ser>
                <c:idx val="4"/>
                <c:order val="2"/>
                <c:tx>
                  <c:strRef>
                    <c:extLst xmlns:c15="http://schemas.microsoft.com/office/drawing/2012/chart">
                      <c:ext xmlns:c15="http://schemas.microsoft.com/office/drawing/2012/chart" uri="{02D57815-91ED-43cb-92C2-25804820EDAC}">
                        <c15:formulaRef>
                          <c15:sqref>'[drugs crosstabs 2018 10082019.xlsx]trends by year thru 2018'!$C$14</c15:sqref>
                        </c15:formulaRef>
                      </c:ext>
                    </c:extLst>
                    <c:strCache>
                      <c:ptCount val="1"/>
                      <c:pt idx="0">
                        <c:v>Opioid-involved deaths</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cat>
                <c:val>
                  <c:numRef>
                    <c:extLst xmlns:c15="http://schemas.microsoft.com/office/drawing/2012/chart">
                      <c:ext xmlns:c15="http://schemas.microsoft.com/office/drawing/2012/chart" uri="{02D57815-91ED-43cb-92C2-25804820EDAC}">
                        <c15:formulaRef>
                          <c15:sqref>'[drugs crosstabs 2018 10082019.xlsx]trends by year thru 2018'!$C$15:$C$22</c15:sqref>
                        </c15:formulaRef>
                      </c:ext>
                    </c:extLst>
                    <c:numCache>
                      <c:formatCode>General</c:formatCode>
                      <c:ptCount val="8"/>
                      <c:pt idx="0">
                        <c:v>280</c:v>
                      </c:pt>
                      <c:pt idx="1">
                        <c:v>391</c:v>
                      </c:pt>
                      <c:pt idx="2">
                        <c:v>488</c:v>
                      </c:pt>
                      <c:pt idx="3">
                        <c:v>632</c:v>
                      </c:pt>
                      <c:pt idx="4">
                        <c:v>827</c:v>
                      </c:pt>
                      <c:pt idx="5">
                        <c:v>953</c:v>
                      </c:pt>
                      <c:pt idx="6">
                        <c:v>948</c:v>
                      </c:pt>
                      <c:pt idx="7">
                        <c:v>1127</c:v>
                      </c:pt>
                    </c:numCache>
                  </c:numRef>
                </c:val>
                <c:smooth val="0"/>
                <c:extLst xmlns:c15="http://schemas.microsoft.com/office/drawing/2012/chart">
                  <c:ext xmlns:c16="http://schemas.microsoft.com/office/drawing/2014/chart" uri="{C3380CC4-5D6E-409C-BE32-E72D297353CC}">
                    <c16:uniqueId val="{0000000A-02F0-4EB0-A55E-2873D4792DBB}"/>
                  </c:ext>
                </c:extLst>
              </c15:ser>
            </c15:filteredLineSeries>
          </c:ext>
        </c:extLst>
      </c:lineChart>
      <c:catAx>
        <c:axId val="20418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04182528"/>
        <c:crosses val="autoZero"/>
        <c:auto val="1"/>
        <c:lblAlgn val="ctr"/>
        <c:lblOffset val="100"/>
        <c:noMultiLvlLbl val="0"/>
      </c:catAx>
      <c:valAx>
        <c:axId val="204182528"/>
        <c:scaling>
          <c:orientation val="minMax"/>
          <c:max val="1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04181968"/>
        <c:crosses val="autoZero"/>
        <c:crossBetween val="between"/>
        <c:majorUnit val="100"/>
      </c:valAx>
      <c:spPr>
        <a:noFill/>
        <a:ln>
          <a:noFill/>
        </a:ln>
        <a:effectLst/>
      </c:spPr>
    </c:plotArea>
    <c:legend>
      <c:legendPos val="b"/>
      <c:layout>
        <c:manualLayout>
          <c:xMode val="edge"/>
          <c:yMode val="edge"/>
          <c:x val="2.4825390384180198E-3"/>
          <c:y val="0.88890035851178995"/>
          <c:w val="0.97099295713725298"/>
          <c:h val="0.10635831093645801"/>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307676656696998"/>
          <c:y val="0"/>
          <c:w val="0.60184571405318499"/>
          <c:h val="0.94467152902005203"/>
        </c:manualLayout>
      </c:layout>
      <c:barChart>
        <c:barDir val="bar"/>
        <c:grouping val="clustered"/>
        <c:varyColors val="0"/>
        <c:ser>
          <c:idx val="0"/>
          <c:order val="0"/>
          <c:tx>
            <c:strRef>
              <c:f>Sheet2!$G$1:$G$2</c:f>
              <c:strCache>
                <c:ptCount val="2"/>
                <c:pt idx="0">
                  <c:v>Fentanyl</c:v>
                </c:pt>
              </c:strCache>
            </c:strRef>
          </c:tx>
          <c:spPr>
            <a:solidFill>
              <a:schemeClr val="accent1"/>
            </a:solidFill>
            <a:ln>
              <a:noFill/>
            </a:ln>
            <a:effectLst/>
          </c:spPr>
          <c:invertIfNegative val="0"/>
          <c:dPt>
            <c:idx val="0"/>
            <c:invertIfNegative val="0"/>
            <c:bubble3D val="0"/>
            <c:spPr>
              <a:solidFill>
                <a:schemeClr val="accent1"/>
              </a:solidFill>
              <a:ln>
                <a:solidFill>
                  <a:srgbClr val="002060"/>
                </a:solidFill>
              </a:ln>
              <a:effectLst/>
            </c:spPr>
            <c:extLst>
              <c:ext xmlns:c16="http://schemas.microsoft.com/office/drawing/2014/chart" uri="{C3380CC4-5D6E-409C-BE32-E72D297353CC}">
                <c16:uniqueId val="{0000000A-E1A5-4B99-877F-6A8A006D0CDE}"/>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A-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Sheet2!$G$3:$G$5</c:f>
              <c:numCache>
                <c:formatCode>0%</c:formatCode>
                <c:ptCount val="3"/>
                <c:pt idx="0">
                  <c:v>0.17</c:v>
                </c:pt>
                <c:pt idx="1">
                  <c:v>0.88</c:v>
                </c:pt>
                <c:pt idx="2">
                  <c:v>0.54</c:v>
                </c:pt>
              </c:numCache>
            </c:numRef>
          </c:val>
          <c:extLst>
            <c:ext xmlns:c16="http://schemas.microsoft.com/office/drawing/2014/chart" uri="{C3380CC4-5D6E-409C-BE32-E72D297353CC}">
              <c16:uniqueId val="{00000000-E1A5-4B99-877F-6A8A006D0CDE}"/>
            </c:ext>
          </c:extLst>
        </c:ser>
        <c:ser>
          <c:idx val="1"/>
          <c:order val="1"/>
          <c:tx>
            <c:strRef>
              <c:f>Sheet2!$H$1:$H$2</c:f>
              <c:strCache>
                <c:ptCount val="2"/>
                <c:pt idx="0">
                  <c:v>Heroin</c:v>
                </c:pt>
              </c:strCache>
            </c:strRef>
          </c:tx>
          <c:spPr>
            <a:solidFill>
              <a:schemeClr val="accent2"/>
            </a:solidFill>
            <a:ln>
              <a:noFill/>
            </a:ln>
            <a:effectLst/>
          </c:spPr>
          <c:invertIfNegative val="0"/>
          <c:dPt>
            <c:idx val="1"/>
            <c:invertIfNegative val="0"/>
            <c:bubble3D val="0"/>
            <c:spPr>
              <a:solidFill>
                <a:schemeClr val="accent2"/>
              </a:solidFill>
              <a:ln>
                <a:solidFill>
                  <a:schemeClr val="tx1"/>
                </a:solidFill>
              </a:ln>
              <a:effectLst/>
            </c:spPr>
            <c:extLst>
              <c:ext xmlns:c16="http://schemas.microsoft.com/office/drawing/2014/chart" uri="{C3380CC4-5D6E-409C-BE32-E72D297353CC}">
                <c16:uniqueId val="{00000007-E1A5-4B99-877F-6A8A006D0CDE}"/>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7-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Sheet2!$H$3:$H$5</c:f>
              <c:numCache>
                <c:formatCode>0%</c:formatCode>
                <c:ptCount val="3"/>
                <c:pt idx="0">
                  <c:v>0.35</c:v>
                </c:pt>
                <c:pt idx="1">
                  <c:v>0.03</c:v>
                </c:pt>
                <c:pt idx="2">
                  <c:v>0.2</c:v>
                </c:pt>
              </c:numCache>
            </c:numRef>
          </c:val>
          <c:extLst>
            <c:ext xmlns:c16="http://schemas.microsoft.com/office/drawing/2014/chart" uri="{C3380CC4-5D6E-409C-BE32-E72D297353CC}">
              <c16:uniqueId val="{00000001-E1A5-4B99-877F-6A8A006D0CDE}"/>
            </c:ext>
          </c:extLst>
        </c:ser>
        <c:ser>
          <c:idx val="2"/>
          <c:order val="2"/>
          <c:tx>
            <c:strRef>
              <c:f>Sheet2!$I$1:$I$2</c:f>
              <c:strCache>
                <c:ptCount val="2"/>
                <c:pt idx="0">
                  <c:v>Prescription Opioids*</c:v>
                </c:pt>
              </c:strCache>
            </c:strRef>
          </c:tx>
          <c:spPr>
            <a:solidFill>
              <a:schemeClr val="accent3"/>
            </a:solidFill>
            <a:ln>
              <a:solidFill>
                <a:srgbClr val="002060"/>
              </a:solid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9-864E-4855-A4D5-AF1C3780C221}"/>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8-864E-4855-A4D5-AF1C3780C221}"/>
              </c:ext>
            </c:extLst>
          </c:dPt>
          <c:dPt>
            <c:idx val="2"/>
            <c:invertIfNegative val="0"/>
            <c:bubble3D val="0"/>
            <c:spPr>
              <a:solidFill>
                <a:schemeClr val="accent3"/>
              </a:solidFill>
              <a:ln>
                <a:solidFill>
                  <a:srgbClr val="002060"/>
                </a:solidFill>
              </a:ln>
              <a:effectLst/>
            </c:spPr>
            <c:extLst>
              <c:ext xmlns:c16="http://schemas.microsoft.com/office/drawing/2014/chart" uri="{C3380CC4-5D6E-409C-BE32-E72D297353CC}">
                <c16:uniqueId val="{00000008-E1A5-4B99-877F-6A8A006D0CDE}"/>
              </c:ext>
            </c:extLst>
          </c:dPt>
          <c:dLbls>
            <c:dLbl>
              <c:idx val="2"/>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8-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Sheet2!$I$3:$I$5</c:f>
              <c:numCache>
                <c:formatCode>0%</c:formatCode>
                <c:ptCount val="3"/>
                <c:pt idx="0">
                  <c:v>7.0000000000000007E-2</c:v>
                </c:pt>
                <c:pt idx="1">
                  <c:v>7.0000000000000007E-2</c:v>
                </c:pt>
                <c:pt idx="2">
                  <c:v>0.15</c:v>
                </c:pt>
              </c:numCache>
            </c:numRef>
          </c:val>
          <c:extLst>
            <c:ext xmlns:c16="http://schemas.microsoft.com/office/drawing/2014/chart" uri="{C3380CC4-5D6E-409C-BE32-E72D297353CC}">
              <c16:uniqueId val="{00000002-E1A5-4B99-877F-6A8A006D0CDE}"/>
            </c:ext>
          </c:extLst>
        </c:ser>
        <c:ser>
          <c:idx val="3"/>
          <c:order val="3"/>
          <c:tx>
            <c:strRef>
              <c:f>Sheet2!$J$1:$J$2</c:f>
              <c:strCache>
                <c:ptCount val="2"/>
                <c:pt idx="0">
                  <c:v>Cocaine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Sheet2!$J$3:$J$5</c:f>
              <c:numCache>
                <c:formatCode>0%</c:formatCode>
                <c:ptCount val="3"/>
                <c:pt idx="0">
                  <c:v>0.4</c:v>
                </c:pt>
                <c:pt idx="1">
                  <c:v>0.37</c:v>
                </c:pt>
                <c:pt idx="2">
                  <c:v>0.2</c:v>
                </c:pt>
              </c:numCache>
            </c:numRef>
          </c:val>
          <c:extLst>
            <c:ext xmlns:c16="http://schemas.microsoft.com/office/drawing/2014/chart" uri="{C3380CC4-5D6E-409C-BE32-E72D297353CC}">
              <c16:uniqueId val="{00000003-E1A5-4B99-877F-6A8A006D0CDE}"/>
            </c:ext>
          </c:extLst>
        </c:ser>
        <c:ser>
          <c:idx val="4"/>
          <c:order val="4"/>
          <c:tx>
            <c:strRef>
              <c:f>Sheet2!$K$1:$K$2</c:f>
              <c:strCache>
                <c:ptCount val="2"/>
                <c:pt idx="0">
                  <c:v>Alcohol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Sheet2!$K$3:$K$5</c:f>
              <c:numCache>
                <c:formatCode>0%</c:formatCode>
                <c:ptCount val="3"/>
                <c:pt idx="0">
                  <c:v>0.27</c:v>
                </c:pt>
                <c:pt idx="1">
                  <c:v>0.26</c:v>
                </c:pt>
                <c:pt idx="2">
                  <c:v>0.27</c:v>
                </c:pt>
              </c:numCache>
            </c:numRef>
          </c:val>
          <c:extLst>
            <c:ext xmlns:c16="http://schemas.microsoft.com/office/drawing/2014/chart" uri="{C3380CC4-5D6E-409C-BE32-E72D297353CC}">
              <c16:uniqueId val="{00000004-E1A5-4B99-877F-6A8A006D0CDE}"/>
            </c:ext>
          </c:extLst>
        </c:ser>
        <c:ser>
          <c:idx val="5"/>
          <c:order val="5"/>
          <c:tx>
            <c:strRef>
              <c:f>Sheet2!$L$1:$L$2</c:f>
              <c:strCache>
                <c:ptCount val="2"/>
                <c:pt idx="0">
                  <c:v>Benzodiazepines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Sheet2!$L$3:$L$5</c:f>
              <c:numCache>
                <c:formatCode>0%</c:formatCode>
                <c:ptCount val="3"/>
                <c:pt idx="0">
                  <c:v>0.22</c:v>
                </c:pt>
                <c:pt idx="1">
                  <c:v>0.1</c:v>
                </c:pt>
                <c:pt idx="2">
                  <c:v>0.38</c:v>
                </c:pt>
              </c:numCache>
            </c:numRef>
          </c:val>
          <c:extLst>
            <c:ext xmlns:c16="http://schemas.microsoft.com/office/drawing/2014/chart" uri="{C3380CC4-5D6E-409C-BE32-E72D297353CC}">
              <c16:uniqueId val="{00000005-E1A5-4B99-877F-6A8A006D0CDE}"/>
            </c:ext>
          </c:extLst>
        </c:ser>
        <c:ser>
          <c:idx val="6"/>
          <c:order val="6"/>
          <c:tx>
            <c:strRef>
              <c:f>Sheet2!$M$1:$M$2</c:f>
              <c:strCache>
                <c:ptCount val="2"/>
                <c:pt idx="0">
                  <c:v>Xylazine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Sheet2!$M$3:$M$5</c:f>
              <c:numCache>
                <c:formatCode>0%</c:formatCode>
                <c:ptCount val="3"/>
                <c:pt idx="0">
                  <c:v>7.0000000000000007E-2</c:v>
                </c:pt>
                <c:pt idx="1">
                  <c:v>0.08</c:v>
                </c:pt>
                <c:pt idx="2">
                  <c:v>0.03</c:v>
                </c:pt>
              </c:numCache>
            </c:numRef>
          </c:val>
          <c:extLst>
            <c:ext xmlns:c16="http://schemas.microsoft.com/office/drawing/2014/chart" uri="{C3380CC4-5D6E-409C-BE32-E72D297353CC}">
              <c16:uniqueId val="{00000006-E1A5-4B99-877F-6A8A006D0CDE}"/>
            </c:ext>
          </c:extLst>
        </c:ser>
        <c:dLbls>
          <c:showLegendKey val="0"/>
          <c:showVal val="0"/>
          <c:showCatName val="0"/>
          <c:showSerName val="0"/>
          <c:showPercent val="0"/>
          <c:showBubbleSize val="0"/>
        </c:dLbls>
        <c:gapWidth val="182"/>
        <c:axId val="290753808"/>
        <c:axId val="290754368"/>
      </c:barChart>
      <c:catAx>
        <c:axId val="290753808"/>
        <c:scaling>
          <c:orientation val="minMax"/>
        </c:scaling>
        <c:delete val="1"/>
        <c:axPos val="l"/>
        <c:numFmt formatCode="General" sourceLinked="1"/>
        <c:majorTickMark val="none"/>
        <c:minorTickMark val="none"/>
        <c:tickLblPos val="nextTo"/>
        <c:crossAx val="290754368"/>
        <c:crosses val="autoZero"/>
        <c:auto val="1"/>
        <c:lblAlgn val="ctr"/>
        <c:lblOffset val="100"/>
        <c:noMultiLvlLbl val="0"/>
      </c:catAx>
      <c:valAx>
        <c:axId val="2907543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9075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E-2"/>
          <c:y val="6.46659393775951E-2"/>
          <c:w val="0.88389129483814499"/>
          <c:h val="0.80578977940379704"/>
        </c:manualLayout>
      </c:layout>
      <c:lineChart>
        <c:grouping val="standard"/>
        <c:varyColors val="0"/>
        <c:ser>
          <c:idx val="0"/>
          <c:order val="0"/>
          <c:tx>
            <c:strRef>
              <c:f>'denoms by demog 12_18'!$S$21</c:f>
              <c:strCache>
                <c:ptCount val="1"/>
                <c:pt idx="0">
                  <c:v>15-24</c:v>
                </c:pt>
              </c:strCache>
            </c:strRef>
          </c:tx>
          <c:spPr>
            <a:ln w="38100" cap="rnd" cmpd="sng">
              <a:solidFill>
                <a:srgbClr val="3366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12_18'!$T$21:$AA$21</c:f>
              <c:numCache>
                <c:formatCode>0.0</c:formatCode>
                <c:ptCount val="8"/>
                <c:pt idx="0">
                  <c:v>7.4284700240599886</c:v>
                </c:pt>
                <c:pt idx="1">
                  <c:v>9.1802262007735784</c:v>
                </c:pt>
                <c:pt idx="2">
                  <c:v>7.8619997298697486</c:v>
                </c:pt>
                <c:pt idx="3">
                  <c:v>12.06915626540075</c:v>
                </c:pt>
                <c:pt idx="4">
                  <c:v>11.711351530350569</c:v>
                </c:pt>
                <c:pt idx="5">
                  <c:v>15.6118528430806</c:v>
                </c:pt>
                <c:pt idx="6">
                  <c:v>13.989842158085221</c:v>
                </c:pt>
                <c:pt idx="7">
                  <c:v>12.78297802152488</c:v>
                </c:pt>
              </c:numCache>
            </c:numRef>
          </c:val>
          <c:smooth val="0"/>
          <c:extLst>
            <c:ext xmlns:c16="http://schemas.microsoft.com/office/drawing/2014/chart" uri="{C3380CC4-5D6E-409C-BE32-E72D297353CC}">
              <c16:uniqueId val="{00000000-D859-4607-8820-1E0A3265D4A8}"/>
            </c:ext>
          </c:extLst>
        </c:ser>
        <c:ser>
          <c:idx val="1"/>
          <c:order val="1"/>
          <c:tx>
            <c:strRef>
              <c:f>'denoms by demog 12_18'!$S$22</c:f>
              <c:strCache>
                <c:ptCount val="1"/>
                <c:pt idx="0">
                  <c:v>25-34</c:v>
                </c:pt>
              </c:strCache>
            </c:strRef>
          </c:tx>
          <c:spPr>
            <a:ln w="38100" cap="rnd" cmpd="sng">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12_18'!$T$22:$AA$22</c:f>
              <c:numCache>
                <c:formatCode>0.0</c:formatCode>
                <c:ptCount val="8"/>
                <c:pt idx="0">
                  <c:v>16.798987458290199</c:v>
                </c:pt>
                <c:pt idx="1">
                  <c:v>23.43076436612958</c:v>
                </c:pt>
                <c:pt idx="2">
                  <c:v>27.418243782176781</c:v>
                </c:pt>
                <c:pt idx="3">
                  <c:v>36.462461782357593</c:v>
                </c:pt>
                <c:pt idx="4">
                  <c:v>50.902558928195774</c:v>
                </c:pt>
                <c:pt idx="5">
                  <c:v>58.307331415269744</c:v>
                </c:pt>
                <c:pt idx="6">
                  <c:v>51.103336800255761</c:v>
                </c:pt>
                <c:pt idx="7">
                  <c:v>60.845551090055913</c:v>
                </c:pt>
              </c:numCache>
            </c:numRef>
          </c:val>
          <c:smooth val="0"/>
          <c:extLst>
            <c:ext xmlns:c16="http://schemas.microsoft.com/office/drawing/2014/chart" uri="{C3380CC4-5D6E-409C-BE32-E72D297353CC}">
              <c16:uniqueId val="{00000001-D859-4607-8820-1E0A3265D4A8}"/>
            </c:ext>
          </c:extLst>
        </c:ser>
        <c:ser>
          <c:idx val="2"/>
          <c:order val="2"/>
          <c:tx>
            <c:strRef>
              <c:f>'denoms by demog 12_18'!$S$23</c:f>
              <c:strCache>
                <c:ptCount val="1"/>
                <c:pt idx="0">
                  <c:v>35-44</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12_18'!$T$23:$AA$23</c:f>
              <c:numCache>
                <c:formatCode>0.0</c:formatCode>
                <c:ptCount val="8"/>
                <c:pt idx="0">
                  <c:v>12.43322594225311</c:v>
                </c:pt>
                <c:pt idx="1">
                  <c:v>18.990254648144091</c:v>
                </c:pt>
                <c:pt idx="2">
                  <c:v>30.265379591576622</c:v>
                </c:pt>
                <c:pt idx="3">
                  <c:v>31.99458410518335</c:v>
                </c:pt>
                <c:pt idx="4">
                  <c:v>45.153130577652753</c:v>
                </c:pt>
                <c:pt idx="5">
                  <c:v>55.3543506390589</c:v>
                </c:pt>
                <c:pt idx="6">
                  <c:v>58.902706449254957</c:v>
                </c:pt>
                <c:pt idx="7">
                  <c:v>72.28300924088667</c:v>
                </c:pt>
              </c:numCache>
            </c:numRef>
          </c:val>
          <c:smooth val="0"/>
          <c:extLst>
            <c:ext xmlns:c16="http://schemas.microsoft.com/office/drawing/2014/chart" uri="{C3380CC4-5D6E-409C-BE32-E72D297353CC}">
              <c16:uniqueId val="{00000002-D859-4607-8820-1E0A3265D4A8}"/>
            </c:ext>
          </c:extLst>
        </c:ser>
        <c:ser>
          <c:idx val="3"/>
          <c:order val="3"/>
          <c:tx>
            <c:strRef>
              <c:f>'denoms by demog 12_18'!$S$24</c:f>
              <c:strCache>
                <c:ptCount val="1"/>
                <c:pt idx="0">
                  <c:v>45-54</c:v>
                </c:pt>
              </c:strCache>
            </c:strRef>
          </c:tx>
          <c:spPr>
            <a:ln w="38100" cap="rnd" cmpd="sng">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12_18'!$T$24:$AA$24</c:f>
              <c:numCache>
                <c:formatCode>0.0</c:formatCode>
                <c:ptCount val="8"/>
                <c:pt idx="0">
                  <c:v>14.650411182323481</c:v>
                </c:pt>
                <c:pt idx="1">
                  <c:v>18.692327877809682</c:v>
                </c:pt>
                <c:pt idx="2">
                  <c:v>24.85139414493845</c:v>
                </c:pt>
                <c:pt idx="3">
                  <c:v>28.626291203735541</c:v>
                </c:pt>
                <c:pt idx="4">
                  <c:v>39.492511685586202</c:v>
                </c:pt>
                <c:pt idx="5">
                  <c:v>41.77101286898543</c:v>
                </c:pt>
                <c:pt idx="6">
                  <c:v>44.308504304951832</c:v>
                </c:pt>
                <c:pt idx="7">
                  <c:v>48.287608268293177</c:v>
                </c:pt>
              </c:numCache>
            </c:numRef>
          </c:val>
          <c:smooth val="0"/>
          <c:extLst>
            <c:ext xmlns:c16="http://schemas.microsoft.com/office/drawing/2014/chart" uri="{C3380CC4-5D6E-409C-BE32-E72D297353CC}">
              <c16:uniqueId val="{00000003-D859-4607-8820-1E0A3265D4A8}"/>
            </c:ext>
          </c:extLst>
        </c:ser>
        <c:ser>
          <c:idx val="4"/>
          <c:order val="4"/>
          <c:tx>
            <c:strRef>
              <c:f>'denoms by demog 12_18'!$S$25</c:f>
              <c:strCache>
                <c:ptCount val="1"/>
                <c:pt idx="0">
                  <c:v>55-64</c:v>
                </c:pt>
              </c:strCache>
            </c:strRef>
          </c:tx>
          <c:spPr>
            <a:ln w="38100" cap="rnd" cmpd="sng">
              <a:solidFill>
                <a:srgbClr val="5600D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12_18'!$T$25:$AA$25</c:f>
              <c:numCache>
                <c:formatCode>0.0</c:formatCode>
                <c:ptCount val="8"/>
                <c:pt idx="0">
                  <c:v>5.3479024457027462</c:v>
                </c:pt>
                <c:pt idx="1">
                  <c:v>10.683245947174489</c:v>
                </c:pt>
                <c:pt idx="2">
                  <c:v>9.0300680743995425</c:v>
                </c:pt>
                <c:pt idx="3">
                  <c:v>20.32332191739475</c:v>
                </c:pt>
                <c:pt idx="4">
                  <c:v>26.161667211701399</c:v>
                </c:pt>
                <c:pt idx="5">
                  <c:v>29.969501624817099</c:v>
                </c:pt>
                <c:pt idx="6">
                  <c:v>28.990106146881899</c:v>
                </c:pt>
                <c:pt idx="7">
                  <c:v>41.031252137044383</c:v>
                </c:pt>
              </c:numCache>
            </c:numRef>
          </c:val>
          <c:smooth val="0"/>
          <c:extLst>
            <c:ext xmlns:c16="http://schemas.microsoft.com/office/drawing/2014/chart" uri="{C3380CC4-5D6E-409C-BE32-E72D297353CC}">
              <c16:uniqueId val="{00000004-D859-4607-8820-1E0A3265D4A8}"/>
            </c:ext>
          </c:extLst>
        </c:ser>
        <c:ser>
          <c:idx val="5"/>
          <c:order val="5"/>
          <c:tx>
            <c:strRef>
              <c:f>'denoms by demog 12_18'!$S$26</c:f>
              <c:strCache>
                <c:ptCount val="1"/>
                <c:pt idx="0">
                  <c:v>&gt;=65</c:v>
                </c:pt>
              </c:strCache>
            </c:strRef>
          </c:tx>
          <c:spPr>
            <a:ln w="38100" cap="rnd" cmpd="sng">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12_18'!$T$26:$AA$26</c:f>
              <c:numCache>
                <c:formatCode>0.0</c:formatCode>
                <c:ptCount val="8"/>
                <c:pt idx="0">
                  <c:v>1.126312153659013</c:v>
                </c:pt>
                <c:pt idx="1">
                  <c:v>0.54978182824449195</c:v>
                </c:pt>
                <c:pt idx="2">
                  <c:v>2.3384533469563231</c:v>
                </c:pt>
                <c:pt idx="3">
                  <c:v>3.1756897421692778</c:v>
                </c:pt>
                <c:pt idx="4">
                  <c:v>2.4246496814183511</c:v>
                </c:pt>
                <c:pt idx="5">
                  <c:v>2.6559984064009572</c:v>
                </c:pt>
                <c:pt idx="6">
                  <c:v>4.6479972112016696</c:v>
                </c:pt>
                <c:pt idx="7">
                  <c:v>6.3402159900247277</c:v>
                </c:pt>
              </c:numCache>
            </c:numRef>
          </c:val>
          <c:smooth val="0"/>
          <c:extLst>
            <c:ext xmlns:c16="http://schemas.microsoft.com/office/drawing/2014/chart" uri="{C3380CC4-5D6E-409C-BE32-E72D297353CC}">
              <c16:uniqueId val="{00000005-D859-4607-8820-1E0A3265D4A8}"/>
            </c:ext>
          </c:extLst>
        </c:ser>
        <c:dLbls>
          <c:showLegendKey val="0"/>
          <c:showVal val="0"/>
          <c:showCatName val="0"/>
          <c:showSerName val="0"/>
          <c:showPercent val="0"/>
          <c:showBubbleSize val="0"/>
        </c:dLbls>
        <c:smooth val="0"/>
        <c:axId val="265794912"/>
        <c:axId val="265795472"/>
      </c:lineChart>
      <c:catAx>
        <c:axId val="26579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65795472"/>
        <c:crosses val="autoZero"/>
        <c:auto val="1"/>
        <c:lblAlgn val="ctr"/>
        <c:lblOffset val="100"/>
        <c:noMultiLvlLbl val="0"/>
      </c:catAx>
      <c:valAx>
        <c:axId val="2657954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65794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140693252661189E-2"/>
          <c:y val="2.7911056577171519E-2"/>
          <c:w val="0.94190598538288639"/>
          <c:h val="0.78561142559223907"/>
        </c:manualLayout>
      </c:layout>
      <c:lineChart>
        <c:grouping val="standard"/>
        <c:varyColors val="0"/>
        <c:ser>
          <c:idx val="0"/>
          <c:order val="0"/>
          <c:tx>
            <c:strRef>
              <c:f>Sheet1!$B$1</c:f>
              <c:strCache>
                <c:ptCount val="1"/>
                <c:pt idx="0">
                  <c:v>12-17 Alcohol Use</c:v>
                </c:pt>
              </c:strCache>
            </c:strRef>
          </c:tx>
          <c:spPr>
            <a:ln w="3810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Sheet1!$B$2:$B$11</c:f>
              <c:numCache>
                <c:formatCode>0.0</c:formatCode>
                <c:ptCount val="10"/>
                <c:pt idx="0">
                  <c:v>18.600000000000001</c:v>
                </c:pt>
                <c:pt idx="1">
                  <c:v>17.8</c:v>
                </c:pt>
                <c:pt idx="2">
                  <c:v>16.8</c:v>
                </c:pt>
                <c:pt idx="3">
                  <c:v>17.600000000000001</c:v>
                </c:pt>
                <c:pt idx="4">
                  <c:v>14.2</c:v>
                </c:pt>
                <c:pt idx="5">
                  <c:v>12.8</c:v>
                </c:pt>
                <c:pt idx="6">
                  <c:v>13.6</c:v>
                </c:pt>
                <c:pt idx="7">
                  <c:v>11.2</c:v>
                </c:pt>
                <c:pt idx="8">
                  <c:v>11.4</c:v>
                </c:pt>
                <c:pt idx="9">
                  <c:v>12.6</c:v>
                </c:pt>
              </c:numCache>
            </c:numRef>
          </c:val>
          <c:smooth val="0"/>
          <c:extLst>
            <c:ext xmlns:c16="http://schemas.microsoft.com/office/drawing/2014/chart" uri="{C3380CC4-5D6E-409C-BE32-E72D297353CC}">
              <c16:uniqueId val="{00000000-6470-4C67-94EC-97370C7834A9}"/>
            </c:ext>
          </c:extLst>
        </c:ser>
        <c:ser>
          <c:idx val="1"/>
          <c:order val="1"/>
          <c:tx>
            <c:strRef>
              <c:f>Sheet1!$C$1</c:f>
              <c:strCache>
                <c:ptCount val="1"/>
                <c:pt idx="0">
                  <c:v>18-25 Alcohol Use</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Sheet1!$C$2:$C$11</c:f>
              <c:numCache>
                <c:formatCode>0.0</c:formatCode>
                <c:ptCount val="10"/>
                <c:pt idx="0">
                  <c:v>68</c:v>
                </c:pt>
                <c:pt idx="1">
                  <c:v>68.8</c:v>
                </c:pt>
                <c:pt idx="2">
                  <c:v>70.900000000000006</c:v>
                </c:pt>
                <c:pt idx="3">
                  <c:v>68.900000000000006</c:v>
                </c:pt>
                <c:pt idx="4">
                  <c:v>66.5</c:v>
                </c:pt>
                <c:pt idx="5">
                  <c:v>65.599999999999994</c:v>
                </c:pt>
                <c:pt idx="6">
                  <c:v>67.2</c:v>
                </c:pt>
                <c:pt idx="7">
                  <c:v>67.400000000000006</c:v>
                </c:pt>
                <c:pt idx="8">
                  <c:v>67</c:v>
                </c:pt>
                <c:pt idx="9">
                  <c:v>68.400000000000006</c:v>
                </c:pt>
              </c:numCache>
            </c:numRef>
          </c:val>
          <c:smooth val="0"/>
          <c:extLst>
            <c:ext xmlns:c16="http://schemas.microsoft.com/office/drawing/2014/chart" uri="{C3380CC4-5D6E-409C-BE32-E72D297353CC}">
              <c16:uniqueId val="{00000001-6470-4C67-94EC-97370C7834A9}"/>
            </c:ext>
          </c:extLst>
        </c:ser>
        <c:ser>
          <c:idx val="2"/>
          <c:order val="2"/>
          <c:tx>
            <c:strRef>
              <c:f>Sheet1!$D$1</c:f>
              <c:strCache>
                <c:ptCount val="1"/>
                <c:pt idx="0">
                  <c:v>26+ Alcohol Use</c:v>
                </c:pt>
              </c:strCache>
            </c:strRef>
          </c:tx>
          <c:spPr>
            <a:ln w="38100" cap="rnd">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Sheet1!$D$2:$D$11</c:f>
              <c:numCache>
                <c:formatCode>0.0</c:formatCode>
                <c:ptCount val="10"/>
                <c:pt idx="0">
                  <c:v>63.08</c:v>
                </c:pt>
                <c:pt idx="1">
                  <c:v>63</c:v>
                </c:pt>
                <c:pt idx="2">
                  <c:v>65.3</c:v>
                </c:pt>
                <c:pt idx="3">
                  <c:v>66.099999999999994</c:v>
                </c:pt>
                <c:pt idx="4">
                  <c:v>65.599999999999994</c:v>
                </c:pt>
                <c:pt idx="5">
                  <c:v>64.7</c:v>
                </c:pt>
                <c:pt idx="6">
                  <c:v>64.8</c:v>
                </c:pt>
                <c:pt idx="7">
                  <c:v>63.3</c:v>
                </c:pt>
                <c:pt idx="8">
                  <c:v>64.7</c:v>
                </c:pt>
                <c:pt idx="9">
                  <c:v>66.680000000000007</c:v>
                </c:pt>
              </c:numCache>
            </c:numRef>
          </c:val>
          <c:smooth val="0"/>
          <c:extLst>
            <c:ext xmlns:c16="http://schemas.microsoft.com/office/drawing/2014/chart" uri="{C3380CC4-5D6E-409C-BE32-E72D297353CC}">
              <c16:uniqueId val="{00000002-6470-4C67-94EC-97370C7834A9}"/>
            </c:ext>
          </c:extLst>
        </c:ser>
        <c:ser>
          <c:idx val="3"/>
          <c:order val="3"/>
          <c:tx>
            <c:strRef>
              <c:f>Sheet1!$E$1</c:f>
              <c:strCache>
                <c:ptCount val="1"/>
                <c:pt idx="0">
                  <c:v>12-17 Binge Drinking</c:v>
                </c:pt>
              </c:strCache>
            </c:strRef>
          </c:tx>
          <c:spPr>
            <a:ln w="38100" cap="rnd">
              <a:solidFill>
                <a:schemeClr val="accent4"/>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Sheet1!$E$2:$E$11</c:f>
              <c:numCache>
                <c:formatCode>0.0</c:formatCode>
                <c:ptCount val="10"/>
                <c:pt idx="0">
                  <c:v>13.3</c:v>
                </c:pt>
                <c:pt idx="1">
                  <c:v>11.2</c:v>
                </c:pt>
                <c:pt idx="2">
                  <c:v>10.199999999999999</c:v>
                </c:pt>
                <c:pt idx="3">
                  <c:v>8.1</c:v>
                </c:pt>
                <c:pt idx="4">
                  <c:v>7.5</c:v>
                </c:pt>
                <c:pt idx="5">
                  <c:v>6.3</c:v>
                </c:pt>
                <c:pt idx="7">
                  <c:v>6.1</c:v>
                </c:pt>
                <c:pt idx="8">
                  <c:v>6.4</c:v>
                </c:pt>
                <c:pt idx="9">
                  <c:v>6.2</c:v>
                </c:pt>
              </c:numCache>
            </c:numRef>
          </c:val>
          <c:smooth val="0"/>
          <c:extLst>
            <c:ext xmlns:c16="http://schemas.microsoft.com/office/drawing/2014/chart" uri="{C3380CC4-5D6E-409C-BE32-E72D297353CC}">
              <c16:uniqueId val="{00000003-6470-4C67-94EC-97370C7834A9}"/>
            </c:ext>
          </c:extLst>
        </c:ser>
        <c:ser>
          <c:idx val="4"/>
          <c:order val="4"/>
          <c:tx>
            <c:strRef>
              <c:f>Sheet1!$F$1</c:f>
              <c:strCache>
                <c:ptCount val="1"/>
                <c:pt idx="0">
                  <c:v>18-25 Binge Drinking</c:v>
                </c:pt>
              </c:strCache>
            </c:strRef>
          </c:tx>
          <c:spPr>
            <a:ln w="38100" cap="rnd">
              <a:solidFill>
                <a:srgbClr val="FF0000"/>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Sheet1!$F$2:$F$11</c:f>
              <c:numCache>
                <c:formatCode>0.0</c:formatCode>
                <c:ptCount val="10"/>
                <c:pt idx="0">
                  <c:v>47.3</c:v>
                </c:pt>
                <c:pt idx="1">
                  <c:v>48.8</c:v>
                </c:pt>
                <c:pt idx="2">
                  <c:v>48</c:v>
                </c:pt>
                <c:pt idx="3">
                  <c:v>46.9</c:v>
                </c:pt>
                <c:pt idx="4">
                  <c:v>44.5</c:v>
                </c:pt>
                <c:pt idx="5">
                  <c:v>42.2</c:v>
                </c:pt>
                <c:pt idx="7">
                  <c:v>46.1</c:v>
                </c:pt>
                <c:pt idx="8">
                  <c:v>47</c:v>
                </c:pt>
                <c:pt idx="9">
                  <c:v>47</c:v>
                </c:pt>
              </c:numCache>
            </c:numRef>
          </c:val>
          <c:smooth val="0"/>
          <c:extLst>
            <c:ext xmlns:c16="http://schemas.microsoft.com/office/drawing/2014/chart" uri="{C3380CC4-5D6E-409C-BE32-E72D297353CC}">
              <c16:uniqueId val="{00000004-6470-4C67-94EC-97370C7834A9}"/>
            </c:ext>
          </c:extLst>
        </c:ser>
        <c:ser>
          <c:idx val="5"/>
          <c:order val="5"/>
          <c:tx>
            <c:strRef>
              <c:f>Sheet1!$G$1</c:f>
              <c:strCache>
                <c:ptCount val="1"/>
                <c:pt idx="0">
                  <c:v>26+ Binge Drinking</c:v>
                </c:pt>
              </c:strCache>
            </c:strRef>
          </c:tx>
          <c:spPr>
            <a:ln w="38100" cap="rnd">
              <a:solidFill>
                <a:srgbClr val="00B050"/>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Sheet1!$G$2:$G$11</c:f>
              <c:numCache>
                <c:formatCode>0.0</c:formatCode>
                <c:ptCount val="10"/>
                <c:pt idx="0">
                  <c:v>26.2</c:v>
                </c:pt>
                <c:pt idx="1">
                  <c:v>24.6</c:v>
                </c:pt>
                <c:pt idx="2">
                  <c:v>24.8</c:v>
                </c:pt>
                <c:pt idx="3">
                  <c:v>24.6</c:v>
                </c:pt>
                <c:pt idx="4">
                  <c:v>22.7</c:v>
                </c:pt>
                <c:pt idx="5">
                  <c:v>22.6</c:v>
                </c:pt>
                <c:pt idx="7">
                  <c:v>26.4</c:v>
                </c:pt>
                <c:pt idx="8">
                  <c:v>27.8</c:v>
                </c:pt>
                <c:pt idx="9">
                  <c:v>28.9</c:v>
                </c:pt>
              </c:numCache>
            </c:numRef>
          </c:val>
          <c:smooth val="0"/>
          <c:extLst>
            <c:ext xmlns:c16="http://schemas.microsoft.com/office/drawing/2014/chart" uri="{C3380CC4-5D6E-409C-BE32-E72D297353CC}">
              <c16:uniqueId val="{00000005-6470-4C67-94EC-97370C7834A9}"/>
            </c:ext>
          </c:extLst>
        </c:ser>
        <c:dLbls>
          <c:showLegendKey val="0"/>
          <c:showVal val="0"/>
          <c:showCatName val="0"/>
          <c:showSerName val="0"/>
          <c:showPercent val="0"/>
          <c:showBubbleSize val="0"/>
        </c:dLbls>
        <c:smooth val="0"/>
        <c:axId val="618033424"/>
        <c:axId val="618033984"/>
      </c:lineChart>
      <c:catAx>
        <c:axId val="61803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618033984"/>
        <c:crosses val="autoZero"/>
        <c:auto val="1"/>
        <c:lblAlgn val="ctr"/>
        <c:lblOffset val="100"/>
        <c:noMultiLvlLbl val="0"/>
      </c:catAx>
      <c:valAx>
        <c:axId val="61803398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618033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'5CT by year +2018 '!$B$3</c:f>
              <c:strCache>
                <c:ptCount val="1"/>
                <c:pt idx="0">
                  <c:v>Rural</c:v>
                </c:pt>
              </c:strCache>
            </c:strRef>
          </c:tx>
          <c:spPr>
            <a:ln w="38100" cap="rnd" cmpd="sng">
              <a:solidFill>
                <a:srgbClr val="008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'!$C$3:$J$3</c:f>
              <c:numCache>
                <c:formatCode>0.0</c:formatCode>
                <c:ptCount val="8"/>
                <c:pt idx="0">
                  <c:v>9.9387990838635769</c:v>
                </c:pt>
                <c:pt idx="1">
                  <c:v>11.0539499079206</c:v>
                </c:pt>
                <c:pt idx="2">
                  <c:v>16.412713198926511</c:v>
                </c:pt>
                <c:pt idx="3">
                  <c:v>18.043464701636829</c:v>
                </c:pt>
                <c:pt idx="4">
                  <c:v>18.35133405246691</c:v>
                </c:pt>
                <c:pt idx="5">
                  <c:v>23.27939527293972</c:v>
                </c:pt>
                <c:pt idx="6">
                  <c:v>24.034951761627209</c:v>
                </c:pt>
                <c:pt idx="7">
                  <c:v>27.17971180520458</c:v>
                </c:pt>
              </c:numCache>
            </c:numRef>
          </c:val>
          <c:smooth val="0"/>
          <c:extLst>
            <c:ext xmlns:c16="http://schemas.microsoft.com/office/drawing/2014/chart" uri="{C3380CC4-5D6E-409C-BE32-E72D297353CC}">
              <c16:uniqueId val="{00000000-2127-480E-8CF5-6E5561D89859}"/>
            </c:ext>
          </c:extLst>
        </c:ser>
        <c:ser>
          <c:idx val="1"/>
          <c:order val="1"/>
          <c:tx>
            <c:strRef>
              <c:f>'5CT by year +2018 '!$B$4</c:f>
              <c:strCache>
                <c:ptCount val="1"/>
                <c:pt idx="0">
                  <c:v>Suburban</c:v>
                </c:pt>
              </c:strCache>
            </c:strRef>
          </c:tx>
          <c:spPr>
            <a:ln w="38100" cap="rnd" cmpd="sng">
              <a:solidFill>
                <a:srgbClr val="FF66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'!$C$4:$J$4</c:f>
              <c:numCache>
                <c:formatCode>0.0</c:formatCode>
                <c:ptCount val="8"/>
                <c:pt idx="0">
                  <c:v>4.6919345644836472</c:v>
                </c:pt>
                <c:pt idx="1">
                  <c:v>7.4730074969211202</c:v>
                </c:pt>
                <c:pt idx="2">
                  <c:v>8.9613764674253975</c:v>
                </c:pt>
                <c:pt idx="3">
                  <c:v>10.664168394195499</c:v>
                </c:pt>
                <c:pt idx="4">
                  <c:v>16.507197137952151</c:v>
                </c:pt>
                <c:pt idx="5">
                  <c:v>15.961055025737201</c:v>
                </c:pt>
                <c:pt idx="6">
                  <c:v>15.11425274033413</c:v>
                </c:pt>
                <c:pt idx="7">
                  <c:v>16.115196630422489</c:v>
                </c:pt>
              </c:numCache>
            </c:numRef>
          </c:val>
          <c:smooth val="0"/>
          <c:extLst>
            <c:ext xmlns:c16="http://schemas.microsoft.com/office/drawing/2014/chart" uri="{C3380CC4-5D6E-409C-BE32-E72D297353CC}">
              <c16:uniqueId val="{00000001-2127-480E-8CF5-6E5561D89859}"/>
            </c:ext>
          </c:extLst>
        </c:ser>
        <c:ser>
          <c:idx val="2"/>
          <c:order val="2"/>
          <c:tx>
            <c:strRef>
              <c:f>'5CT by year +2018 '!$B$5</c:f>
              <c:strCache>
                <c:ptCount val="1"/>
                <c:pt idx="0">
                  <c:v>Urban Core</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'!$C$5:$J$5</c:f>
              <c:numCache>
                <c:formatCode>0.0</c:formatCode>
                <c:ptCount val="8"/>
                <c:pt idx="0">
                  <c:v>9.9537558294742201</c:v>
                </c:pt>
                <c:pt idx="1">
                  <c:v>15.82244928252533</c:v>
                </c:pt>
                <c:pt idx="2">
                  <c:v>18.132573616615321</c:v>
                </c:pt>
                <c:pt idx="3">
                  <c:v>26.852406728820171</c:v>
                </c:pt>
                <c:pt idx="4">
                  <c:v>34.76530126357865</c:v>
                </c:pt>
                <c:pt idx="5">
                  <c:v>36.100846072556124</c:v>
                </c:pt>
                <c:pt idx="6">
                  <c:v>44.103800855646718</c:v>
                </c:pt>
                <c:pt idx="7">
                  <c:v>55.336229537983783</c:v>
                </c:pt>
              </c:numCache>
            </c:numRef>
          </c:val>
          <c:smooth val="0"/>
          <c:extLst>
            <c:ext xmlns:c16="http://schemas.microsoft.com/office/drawing/2014/chart" uri="{C3380CC4-5D6E-409C-BE32-E72D297353CC}">
              <c16:uniqueId val="{00000002-2127-480E-8CF5-6E5561D89859}"/>
            </c:ext>
          </c:extLst>
        </c:ser>
        <c:ser>
          <c:idx val="3"/>
          <c:order val="3"/>
          <c:tx>
            <c:strRef>
              <c:f>'5CT by year +2018 '!$B$6</c:f>
              <c:strCache>
                <c:ptCount val="1"/>
                <c:pt idx="0">
                  <c:v>Urban Periphery</c:v>
                </c:pt>
              </c:strCache>
            </c:strRef>
          </c:tx>
          <c:spPr>
            <a:ln w="38100" cap="rnd" cmpd="sng">
              <a:solidFill>
                <a:srgbClr val="66006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'!$C$6:$J$6</c:f>
              <c:numCache>
                <c:formatCode>0.0</c:formatCode>
                <c:ptCount val="8"/>
                <c:pt idx="0">
                  <c:v>8.6996319677432776</c:v>
                </c:pt>
                <c:pt idx="1">
                  <c:v>10.71620471271515</c:v>
                </c:pt>
                <c:pt idx="2">
                  <c:v>12.89277733042605</c:v>
                </c:pt>
                <c:pt idx="3">
                  <c:v>17.51948287319518</c:v>
                </c:pt>
                <c:pt idx="4">
                  <c:v>23.247431423863521</c:v>
                </c:pt>
                <c:pt idx="5">
                  <c:v>29.03683680996031</c:v>
                </c:pt>
                <c:pt idx="6">
                  <c:v>26.43436740437992</c:v>
                </c:pt>
                <c:pt idx="7">
                  <c:v>28.403689904419689</c:v>
                </c:pt>
              </c:numCache>
            </c:numRef>
          </c:val>
          <c:smooth val="0"/>
          <c:extLst>
            <c:ext xmlns:c16="http://schemas.microsoft.com/office/drawing/2014/chart" uri="{C3380CC4-5D6E-409C-BE32-E72D297353CC}">
              <c16:uniqueId val="{00000003-2127-480E-8CF5-6E5561D89859}"/>
            </c:ext>
          </c:extLst>
        </c:ser>
        <c:ser>
          <c:idx val="4"/>
          <c:order val="4"/>
          <c:tx>
            <c:strRef>
              <c:f>'5CT by year +2018 '!$B$7</c:f>
              <c:strCache>
                <c:ptCount val="1"/>
                <c:pt idx="0">
                  <c:v>Wealthy</c:v>
                </c:pt>
              </c:strCache>
            </c:strRef>
          </c:tx>
          <c:spPr>
            <a:ln w="38100" cap="rnd" cmpd="sng">
              <a:solidFill>
                <a:srgbClr val="3366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'!$C$7:$J$7</c:f>
              <c:numCache>
                <c:formatCode>0.0</c:formatCode>
                <c:ptCount val="8"/>
                <c:pt idx="0">
                  <c:v>0.99439163120003204</c:v>
                </c:pt>
                <c:pt idx="1">
                  <c:v>3.9605528931838831</c:v>
                </c:pt>
                <c:pt idx="2">
                  <c:v>2.9554466418737531</c:v>
                </c:pt>
                <c:pt idx="3">
                  <c:v>5.8932149451931011</c:v>
                </c:pt>
                <c:pt idx="4">
                  <c:v>5.4307310257663497</c:v>
                </c:pt>
                <c:pt idx="5">
                  <c:v>4.9093970769449804</c:v>
                </c:pt>
                <c:pt idx="6">
                  <c:v>4.4382637512205303</c:v>
                </c:pt>
                <c:pt idx="7">
                  <c:v>6.4108254184296429</c:v>
                </c:pt>
              </c:numCache>
            </c:numRef>
          </c:val>
          <c:smooth val="0"/>
          <c:extLst>
            <c:ext xmlns:c16="http://schemas.microsoft.com/office/drawing/2014/chart" uri="{C3380CC4-5D6E-409C-BE32-E72D297353CC}">
              <c16:uniqueId val="{00000004-2127-480E-8CF5-6E5561D89859}"/>
            </c:ext>
          </c:extLst>
        </c:ser>
        <c:dLbls>
          <c:showLegendKey val="0"/>
          <c:showVal val="0"/>
          <c:showCatName val="0"/>
          <c:showSerName val="0"/>
          <c:showPercent val="0"/>
          <c:showBubbleSize val="0"/>
        </c:dLbls>
        <c:smooth val="0"/>
        <c:axId val="262370800"/>
        <c:axId val="266311424"/>
      </c:lineChart>
      <c:catAx>
        <c:axId val="26237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66311424"/>
        <c:crosses val="autoZero"/>
        <c:auto val="1"/>
        <c:lblAlgn val="ctr"/>
        <c:lblOffset val="100"/>
        <c:noMultiLvlLbl val="0"/>
      </c:catAx>
      <c:valAx>
        <c:axId val="2663114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62370800"/>
        <c:crosses val="autoZero"/>
        <c:crossBetween val="between"/>
      </c:valAx>
      <c:spPr>
        <a:noFill/>
        <a:ln>
          <a:noFill/>
        </a:ln>
        <a:effectLst/>
      </c:spPr>
    </c:plotArea>
    <c:legend>
      <c:legendPos val="b"/>
      <c:layout>
        <c:manualLayout>
          <c:xMode val="edge"/>
          <c:yMode val="edge"/>
          <c:x val="8.665419636526478E-2"/>
          <c:y val="0.12814624211234568"/>
          <c:w val="0.61579102639734995"/>
          <c:h val="7.5087073535942003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89645123668557E-2"/>
          <c:y val="1.9215180773664183E-2"/>
          <c:w val="0.92861801088109597"/>
          <c:h val="0.82235010190043001"/>
        </c:manualLayout>
      </c:layout>
      <c:lineChart>
        <c:grouping val="standard"/>
        <c:varyColors val="0"/>
        <c:ser>
          <c:idx val="0"/>
          <c:order val="0"/>
          <c:tx>
            <c:strRef>
              <c:f>'denoms by demog 12_18'!$S$8</c:f>
              <c:strCache>
                <c:ptCount val="1"/>
                <c:pt idx="0">
                  <c:v>White</c:v>
                </c:pt>
              </c:strCache>
            </c:strRef>
          </c:tx>
          <c:spPr>
            <a:ln w="38100" cap="rnd" cmpd="sng">
              <a:solidFill>
                <a:srgbClr val="008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12_18'!$T$8:$AA$8</c:f>
              <c:numCache>
                <c:formatCode>0.0</c:formatCode>
                <c:ptCount val="8"/>
                <c:pt idx="0">
                  <c:v>9.132026369216053</c:v>
                </c:pt>
                <c:pt idx="1">
                  <c:v>12.763579777115501</c:v>
                </c:pt>
                <c:pt idx="2">
                  <c:v>16.445759927830249</c:v>
                </c:pt>
                <c:pt idx="3">
                  <c:v>21.102639121064989</c:v>
                </c:pt>
                <c:pt idx="4">
                  <c:v>26.597719286365191</c:v>
                </c:pt>
                <c:pt idx="5">
                  <c:v>31.15475787334913</c:v>
                </c:pt>
                <c:pt idx="6">
                  <c:v>29.399673613792931</c:v>
                </c:pt>
                <c:pt idx="7">
                  <c:v>33.842844626046897</c:v>
                </c:pt>
              </c:numCache>
            </c:numRef>
          </c:val>
          <c:smooth val="0"/>
          <c:extLst>
            <c:ext xmlns:c16="http://schemas.microsoft.com/office/drawing/2014/chart" uri="{C3380CC4-5D6E-409C-BE32-E72D297353CC}">
              <c16:uniqueId val="{00000000-218C-41DE-A701-900924C89687}"/>
            </c:ext>
          </c:extLst>
        </c:ser>
        <c:ser>
          <c:idx val="1"/>
          <c:order val="1"/>
          <c:tx>
            <c:strRef>
              <c:f>'denoms by demog 12_18'!$S$9</c:f>
              <c:strCache>
                <c:ptCount val="1"/>
                <c:pt idx="0">
                  <c:v>Black</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12_18'!$T$9:$AA$9</c:f>
              <c:numCache>
                <c:formatCode>0.0</c:formatCode>
                <c:ptCount val="8"/>
                <c:pt idx="0">
                  <c:v>4.3852316361573296</c:v>
                </c:pt>
                <c:pt idx="1">
                  <c:v>5.9425410305446631</c:v>
                </c:pt>
                <c:pt idx="2">
                  <c:v>4.5288045288045264</c:v>
                </c:pt>
                <c:pt idx="3">
                  <c:v>8.7078132833733477</c:v>
                </c:pt>
                <c:pt idx="4">
                  <c:v>16.52472019451956</c:v>
                </c:pt>
                <c:pt idx="5">
                  <c:v>18.660729790040872</c:v>
                </c:pt>
                <c:pt idx="6">
                  <c:v>23.764381325329211</c:v>
                </c:pt>
                <c:pt idx="7">
                  <c:v>31.255327612661219</c:v>
                </c:pt>
              </c:numCache>
            </c:numRef>
          </c:val>
          <c:smooth val="0"/>
          <c:extLst>
            <c:ext xmlns:c16="http://schemas.microsoft.com/office/drawing/2014/chart" uri="{C3380CC4-5D6E-409C-BE32-E72D297353CC}">
              <c16:uniqueId val="{00000001-218C-41DE-A701-900924C89687}"/>
            </c:ext>
          </c:extLst>
        </c:ser>
        <c:ser>
          <c:idx val="2"/>
          <c:order val="2"/>
          <c:tx>
            <c:strRef>
              <c:f>'denoms by demog 12_18'!$S$10</c:f>
              <c:strCache>
                <c:ptCount val="1"/>
                <c:pt idx="0">
                  <c:v>Hispanic</c:v>
                </c:pt>
              </c:strCache>
            </c:strRef>
          </c:tx>
          <c:spPr>
            <a:ln w="38100" cap="rnd" cmpd="sng">
              <a:solidFill>
                <a:srgbClr val="5600D5"/>
              </a:solidFill>
              <a:round/>
            </a:ln>
            <a:effectLst/>
          </c:spPr>
          <c:marker>
            <c:symbol val="none"/>
          </c:marker>
          <c:dLbls>
            <c:dLbl>
              <c:idx val="0"/>
              <c:layout>
                <c:manualLayout>
                  <c:x val="-2.2568526753548201E-17"/>
                  <c:y val="-2.6984579481449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DF-4258-8C6A-63BDCD24BF1B}"/>
                </c:ext>
              </c:extLst>
            </c:dLbl>
            <c:dLbl>
              <c:idx val="4"/>
              <c:layout>
                <c:manualLayout>
                  <c:x val="-9.8482950985440201E-3"/>
                  <c:y val="-3.148200939502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DF-4258-8C6A-63BDCD24BF1B}"/>
                </c:ext>
              </c:extLst>
            </c:dLbl>
            <c:dLbl>
              <c:idx val="5"/>
              <c:layout>
                <c:manualLayout>
                  <c:x val="-3.69307431279747E-3"/>
                  <c:y val="-4.49742991357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6DF-4258-8C6A-63BDCD24BF1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12_18'!$T$10:$AA$10</c:f>
              <c:numCache>
                <c:formatCode>0.0</c:formatCode>
                <c:ptCount val="8"/>
                <c:pt idx="0">
                  <c:v>5.091599839418774</c:v>
                </c:pt>
                <c:pt idx="1">
                  <c:v>7.587814728327773</c:v>
                </c:pt>
                <c:pt idx="2">
                  <c:v>10.1635030453551</c:v>
                </c:pt>
                <c:pt idx="3">
                  <c:v>12.64037588866357</c:v>
                </c:pt>
                <c:pt idx="4">
                  <c:v>16.715628045267319</c:v>
                </c:pt>
                <c:pt idx="5">
                  <c:v>19.003754105242798</c:v>
                </c:pt>
                <c:pt idx="6">
                  <c:v>21.701940797783688</c:v>
                </c:pt>
                <c:pt idx="7">
                  <c:v>28.992436534539099</c:v>
                </c:pt>
              </c:numCache>
            </c:numRef>
          </c:val>
          <c:smooth val="0"/>
          <c:extLst>
            <c:ext xmlns:c16="http://schemas.microsoft.com/office/drawing/2014/chart" uri="{C3380CC4-5D6E-409C-BE32-E72D297353CC}">
              <c16:uniqueId val="{00000002-218C-41DE-A701-900924C89687}"/>
            </c:ext>
          </c:extLst>
        </c:ser>
        <c:ser>
          <c:idx val="3"/>
          <c:order val="3"/>
          <c:tx>
            <c:strRef>
              <c:f>'denoms by demog 12_18'!$S$11</c:f>
              <c:strCache>
                <c:ptCount val="1"/>
                <c:pt idx="0">
                  <c:v>Other</c:v>
                </c:pt>
              </c:strCache>
            </c:strRef>
          </c:tx>
          <c:spPr>
            <a:ln w="38100" cap="rnd" cmpd="sng">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12_18'!$T$11:$AA$11</c:f>
              <c:numCache>
                <c:formatCode>0.0</c:formatCode>
                <c:ptCount val="8"/>
                <c:pt idx="0">
                  <c:v>3.0603313726810351</c:v>
                </c:pt>
                <c:pt idx="1">
                  <c:v>3.569962336897345</c:v>
                </c:pt>
                <c:pt idx="2">
                  <c:v>2.2864328789048001</c:v>
                </c:pt>
                <c:pt idx="3">
                  <c:v>3.3375609104866171</c:v>
                </c:pt>
                <c:pt idx="4">
                  <c:v>9.9163173001173437</c:v>
                </c:pt>
                <c:pt idx="5">
                  <c:v>6.4072102472649206</c:v>
                </c:pt>
                <c:pt idx="6">
                  <c:v>10.6648465328584</c:v>
                </c:pt>
                <c:pt idx="7">
                  <c:v>10.6648465328584</c:v>
                </c:pt>
              </c:numCache>
            </c:numRef>
          </c:val>
          <c:smooth val="0"/>
          <c:extLst>
            <c:ext xmlns:c16="http://schemas.microsoft.com/office/drawing/2014/chart" uri="{C3380CC4-5D6E-409C-BE32-E72D297353CC}">
              <c16:uniqueId val="{00000003-218C-41DE-A701-900924C89687}"/>
            </c:ext>
          </c:extLst>
        </c:ser>
        <c:dLbls>
          <c:showLegendKey val="0"/>
          <c:showVal val="0"/>
          <c:showCatName val="0"/>
          <c:showSerName val="0"/>
          <c:showPercent val="0"/>
          <c:showBubbleSize val="0"/>
        </c:dLbls>
        <c:smooth val="0"/>
        <c:axId val="293321136"/>
        <c:axId val="293321696"/>
      </c:lineChart>
      <c:catAx>
        <c:axId val="293321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93321696"/>
        <c:crosses val="autoZero"/>
        <c:auto val="1"/>
        <c:lblAlgn val="ctr"/>
        <c:lblOffset val="100"/>
        <c:noMultiLvlLbl val="0"/>
      </c:catAx>
      <c:valAx>
        <c:axId val="29332169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93321136"/>
        <c:crosses val="autoZero"/>
        <c:crossBetween val="between"/>
      </c:valAx>
      <c:spPr>
        <a:noFill/>
        <a:ln>
          <a:noFill/>
        </a:ln>
        <a:effectLst/>
      </c:spPr>
    </c:plotArea>
    <c:legend>
      <c:legendPos val="b"/>
      <c:layout>
        <c:manualLayout>
          <c:xMode val="edge"/>
          <c:yMode val="edge"/>
          <c:x val="0.42124465715863196"/>
          <c:y val="0.92372589049997611"/>
          <c:w val="0.35693660164271046"/>
          <c:h val="5.1538244975361518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62041938408401"/>
          <c:y val="3.51982430972319E-2"/>
          <c:w val="0.89737958061591505"/>
          <c:h val="0.79248509577916404"/>
        </c:manualLayout>
      </c:layout>
      <c:lineChart>
        <c:grouping val="standard"/>
        <c:varyColors val="0"/>
        <c:ser>
          <c:idx val="0"/>
          <c:order val="0"/>
          <c:tx>
            <c:strRef>
              <c:f>Sheet1!$A$24</c:f>
              <c:strCache>
                <c:ptCount val="1"/>
                <c:pt idx="0">
                  <c:v>All fentanyl-related substances*</c:v>
                </c:pt>
              </c:strCache>
            </c:strRef>
          </c:tx>
          <c:spPr>
            <a:ln w="38100" cap="rnd" cmpd="sng">
              <a:solidFill>
                <a:srgbClr val="0000FF"/>
              </a:solidFill>
              <a:round/>
            </a:ln>
            <a:effectLst/>
          </c:spPr>
          <c:marker>
            <c:symbol val="none"/>
          </c:marker>
          <c:dLbls>
            <c:dLbl>
              <c:idx val="1"/>
              <c:layout>
                <c:manualLayout>
                  <c:x val="-1.33711578393239E-2"/>
                  <c:y val="-2.8894249940846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61-4CD3-9738-A3B62A67384E}"/>
                </c:ext>
              </c:extLst>
            </c:dLbl>
            <c:dLbl>
              <c:idx val="4"/>
              <c:layout>
                <c:manualLayout>
                  <c:x val="0"/>
                  <c:y val="-2.3640749951601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Sheet1!$B$23:$G$23</c:f>
              <c:numCache>
                <c:formatCode>General</c:formatCode>
                <c:ptCount val="6"/>
                <c:pt idx="0">
                  <c:v>2014</c:v>
                </c:pt>
                <c:pt idx="1">
                  <c:v>2015</c:v>
                </c:pt>
                <c:pt idx="2">
                  <c:v>2016</c:v>
                </c:pt>
                <c:pt idx="3">
                  <c:v>2017</c:v>
                </c:pt>
                <c:pt idx="4">
                  <c:v>2018</c:v>
                </c:pt>
                <c:pt idx="5">
                  <c:v>2019</c:v>
                </c:pt>
              </c:numCache>
            </c:numRef>
          </c:cat>
          <c:val>
            <c:numRef>
              <c:f>Sheet1!$B$24:$G$24</c:f>
              <c:numCache>
                <c:formatCode>General</c:formatCode>
                <c:ptCount val="6"/>
                <c:pt idx="0">
                  <c:v>32</c:v>
                </c:pt>
                <c:pt idx="1">
                  <c:v>59</c:v>
                </c:pt>
                <c:pt idx="2">
                  <c:v>245</c:v>
                </c:pt>
                <c:pt idx="3">
                  <c:v>514</c:v>
                </c:pt>
                <c:pt idx="4">
                  <c:v>528</c:v>
                </c:pt>
                <c:pt idx="5">
                  <c:v>568</c:v>
                </c:pt>
              </c:numCache>
            </c:numRef>
          </c:val>
          <c:smooth val="0"/>
          <c:extLst>
            <c:ext xmlns:c16="http://schemas.microsoft.com/office/drawing/2014/chart" uri="{C3380CC4-5D6E-409C-BE32-E72D297353CC}">
              <c16:uniqueId val="{00000000-F88F-4D38-BB7E-07C7CE612583}"/>
            </c:ext>
          </c:extLst>
        </c:ser>
        <c:ser>
          <c:idx val="1"/>
          <c:order val="1"/>
          <c:tx>
            <c:strRef>
              <c:f>Sheet1!$A$25</c:f>
              <c:strCache>
                <c:ptCount val="1"/>
                <c:pt idx="0">
                  <c:v>Fentanyl</c:v>
                </c:pt>
              </c:strCache>
            </c:strRef>
          </c:tx>
          <c:spPr>
            <a:ln w="38100" cap="rnd" cmpd="sng">
              <a:solidFill>
                <a:srgbClr val="008000"/>
              </a:solidFill>
              <a:round/>
            </a:ln>
            <a:effectLst/>
          </c:spPr>
          <c:marker>
            <c:symbol val="none"/>
          </c:marker>
          <c:dLbls>
            <c:dLbl>
              <c:idx val="4"/>
              <c:layout>
                <c:manualLayout>
                  <c:x val="-1.18854736349547E-2"/>
                  <c:y val="7.8802499838672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Sheet1!$B$23:$G$23</c:f>
              <c:numCache>
                <c:formatCode>General</c:formatCode>
                <c:ptCount val="6"/>
                <c:pt idx="0">
                  <c:v>2014</c:v>
                </c:pt>
                <c:pt idx="1">
                  <c:v>2015</c:v>
                </c:pt>
                <c:pt idx="2">
                  <c:v>2016</c:v>
                </c:pt>
                <c:pt idx="3">
                  <c:v>2017</c:v>
                </c:pt>
                <c:pt idx="4">
                  <c:v>2018</c:v>
                </c:pt>
                <c:pt idx="5">
                  <c:v>2019</c:v>
                </c:pt>
              </c:numCache>
            </c:numRef>
          </c:cat>
          <c:val>
            <c:numRef>
              <c:f>Sheet1!$B$25:$G$25</c:f>
              <c:numCache>
                <c:formatCode>General</c:formatCode>
                <c:ptCount val="6"/>
                <c:pt idx="0">
                  <c:v>32</c:v>
                </c:pt>
                <c:pt idx="1">
                  <c:v>50</c:v>
                </c:pt>
                <c:pt idx="2">
                  <c:v>203</c:v>
                </c:pt>
                <c:pt idx="3">
                  <c:v>433</c:v>
                </c:pt>
                <c:pt idx="4">
                  <c:v>471</c:v>
                </c:pt>
                <c:pt idx="5">
                  <c:v>492</c:v>
                </c:pt>
              </c:numCache>
            </c:numRef>
          </c:val>
          <c:smooth val="0"/>
          <c:extLst>
            <c:ext xmlns:c16="http://schemas.microsoft.com/office/drawing/2014/chart" uri="{C3380CC4-5D6E-409C-BE32-E72D297353CC}">
              <c16:uniqueId val="{00000001-F88F-4D38-BB7E-07C7CE612583}"/>
            </c:ext>
          </c:extLst>
        </c:ser>
        <c:ser>
          <c:idx val="2"/>
          <c:order val="2"/>
          <c:tx>
            <c:strRef>
              <c:f>Sheet1!$A$26</c:f>
              <c:strCache>
                <c:ptCount val="1"/>
                <c:pt idx="0">
                  <c:v>Heroin</c:v>
                </c:pt>
              </c:strCache>
            </c:strRef>
          </c:tx>
          <c:spPr>
            <a:ln w="38100" cap="rnd" cmpd="sng">
              <a:solidFill>
                <a:srgbClr val="C00000"/>
              </a:solidFill>
              <a:round/>
            </a:ln>
            <a:effectLst/>
          </c:spPr>
          <c:marker>
            <c:symbol val="none"/>
          </c:marker>
          <c:dLbls>
            <c:dLbl>
              <c:idx val="0"/>
              <c:layout>
                <c:manualLayout>
                  <c:x val="-9.55125496721663E-3"/>
                  <c:y val="1.3712172219700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8F-4D38-BB7E-07C7CE612583}"/>
                </c:ext>
              </c:extLst>
            </c:dLbl>
            <c:dLbl>
              <c:idx val="4"/>
              <c:layout>
                <c:manualLayout>
                  <c:x val="-2.9713684087387402E-3"/>
                  <c:y val="-2.1013999956979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Sheet1!$B$23:$G$23</c:f>
              <c:numCache>
                <c:formatCode>General</c:formatCode>
                <c:ptCount val="6"/>
                <c:pt idx="0">
                  <c:v>2014</c:v>
                </c:pt>
                <c:pt idx="1">
                  <c:v>2015</c:v>
                </c:pt>
                <c:pt idx="2">
                  <c:v>2016</c:v>
                </c:pt>
                <c:pt idx="3">
                  <c:v>2017</c:v>
                </c:pt>
                <c:pt idx="4">
                  <c:v>2018</c:v>
                </c:pt>
                <c:pt idx="5">
                  <c:v>2019</c:v>
                </c:pt>
              </c:numCache>
            </c:numRef>
          </c:cat>
          <c:val>
            <c:numRef>
              <c:f>Sheet1!$B$26:$G$26</c:f>
              <c:numCache>
                <c:formatCode>General</c:formatCode>
                <c:ptCount val="6"/>
                <c:pt idx="0">
                  <c:v>384</c:v>
                </c:pt>
                <c:pt idx="1">
                  <c:v>416</c:v>
                </c:pt>
                <c:pt idx="2">
                  <c:v>457</c:v>
                </c:pt>
                <c:pt idx="3">
                  <c:v>579</c:v>
                </c:pt>
                <c:pt idx="4">
                  <c:v>491</c:v>
                </c:pt>
                <c:pt idx="5">
                  <c:v>409</c:v>
                </c:pt>
              </c:numCache>
            </c:numRef>
          </c:val>
          <c:smooth val="0"/>
          <c:extLst>
            <c:ext xmlns:c16="http://schemas.microsoft.com/office/drawing/2014/chart" uri="{C3380CC4-5D6E-409C-BE32-E72D297353CC}">
              <c16:uniqueId val="{00000003-F88F-4D38-BB7E-07C7CE612583}"/>
            </c:ext>
          </c:extLst>
        </c:ser>
        <c:ser>
          <c:idx val="3"/>
          <c:order val="3"/>
          <c:tx>
            <c:strRef>
              <c:f>Sheet1!$A$27</c:f>
              <c:strCache>
                <c:ptCount val="1"/>
                <c:pt idx="0">
                  <c:v>Cocaine</c:v>
                </c:pt>
              </c:strCache>
            </c:strRef>
          </c:tx>
          <c:spPr>
            <a:ln w="38100" cap="rnd" cmpd="sng">
              <a:solidFill>
                <a:srgbClr val="FF6600"/>
              </a:solidFill>
              <a:round/>
            </a:ln>
            <a:effectLst/>
          </c:spPr>
          <c:marker>
            <c:symbol val="none"/>
          </c:marker>
          <c:dLbls>
            <c:dLbl>
              <c:idx val="0"/>
              <c:layout>
                <c:manualLayout>
                  <c:x val="-1.91025099344336E-3"/>
                  <c:y val="-1.0969737775760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8F-4D38-BB7E-07C7CE612583}"/>
                </c:ext>
              </c:extLst>
            </c:dLbl>
            <c:dLbl>
              <c:idx val="4"/>
              <c:layout>
                <c:manualLayout>
                  <c:x val="6.6855204281578099E-3"/>
                  <c:y val="1.59031097410645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8298248179451929E-2"/>
                      <c:h val="3.8481887421218178E-2"/>
                    </c:manualLayout>
                  </c15:layout>
                </c:ext>
                <c:ext xmlns:c16="http://schemas.microsoft.com/office/drawing/2014/chart" uri="{C3380CC4-5D6E-409C-BE32-E72D297353CC}">
                  <c16:uniqueId val="{00000007-F88F-4D38-BB7E-07C7CE61258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Sheet1!$B$23:$G$23</c:f>
              <c:numCache>
                <c:formatCode>General</c:formatCode>
                <c:ptCount val="6"/>
                <c:pt idx="0">
                  <c:v>2014</c:v>
                </c:pt>
                <c:pt idx="1">
                  <c:v>2015</c:v>
                </c:pt>
                <c:pt idx="2">
                  <c:v>2016</c:v>
                </c:pt>
                <c:pt idx="3">
                  <c:v>2017</c:v>
                </c:pt>
                <c:pt idx="4">
                  <c:v>2018</c:v>
                </c:pt>
                <c:pt idx="5">
                  <c:v>2019</c:v>
                </c:pt>
              </c:numCache>
            </c:numRef>
          </c:cat>
          <c:val>
            <c:numRef>
              <c:f>Sheet1!$B$27:$G$27</c:f>
              <c:numCache>
                <c:formatCode>General</c:formatCode>
                <c:ptCount val="6"/>
                <c:pt idx="0">
                  <c:v>394</c:v>
                </c:pt>
                <c:pt idx="1">
                  <c:v>377</c:v>
                </c:pt>
                <c:pt idx="2">
                  <c:v>346</c:v>
                </c:pt>
                <c:pt idx="3">
                  <c:v>371</c:v>
                </c:pt>
                <c:pt idx="4">
                  <c:v>485</c:v>
                </c:pt>
                <c:pt idx="5">
                  <c:v>452</c:v>
                </c:pt>
              </c:numCache>
            </c:numRef>
          </c:val>
          <c:smooth val="0"/>
          <c:extLst>
            <c:ext xmlns:c16="http://schemas.microsoft.com/office/drawing/2014/chart" uri="{C3380CC4-5D6E-409C-BE32-E72D297353CC}">
              <c16:uniqueId val="{00000005-F88F-4D38-BB7E-07C7CE612583}"/>
            </c:ext>
          </c:extLst>
        </c:ser>
        <c:ser>
          <c:idx val="4"/>
          <c:order val="4"/>
          <c:tx>
            <c:strRef>
              <c:f>Sheet1!$A$28</c:f>
              <c:strCache>
                <c:ptCount val="1"/>
                <c:pt idx="0">
                  <c:v>Methamphetamine</c:v>
                </c:pt>
              </c:strCache>
            </c:strRef>
          </c:tx>
          <c:spPr>
            <a:ln w="38100" cap="rnd" cmpd="sng">
              <a:solidFill>
                <a:srgbClr val="FFFF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Sheet1!$B$23:$G$23</c:f>
              <c:numCache>
                <c:formatCode>General</c:formatCode>
                <c:ptCount val="6"/>
                <c:pt idx="0">
                  <c:v>2014</c:v>
                </c:pt>
                <c:pt idx="1">
                  <c:v>2015</c:v>
                </c:pt>
                <c:pt idx="2">
                  <c:v>2016</c:v>
                </c:pt>
                <c:pt idx="3">
                  <c:v>2017</c:v>
                </c:pt>
                <c:pt idx="4">
                  <c:v>2018</c:v>
                </c:pt>
                <c:pt idx="5">
                  <c:v>2019</c:v>
                </c:pt>
              </c:numCache>
            </c:numRef>
          </c:cat>
          <c:val>
            <c:numRef>
              <c:f>Sheet1!$B$28:$G$28</c:f>
              <c:numCache>
                <c:formatCode>General</c:formatCode>
                <c:ptCount val="6"/>
                <c:pt idx="0">
                  <c:v>4</c:v>
                </c:pt>
                <c:pt idx="1">
                  <c:v>25</c:v>
                </c:pt>
                <c:pt idx="2">
                  <c:v>36</c:v>
                </c:pt>
                <c:pt idx="3">
                  <c:v>25</c:v>
                </c:pt>
                <c:pt idx="4">
                  <c:v>28</c:v>
                </c:pt>
                <c:pt idx="5">
                  <c:v>39</c:v>
                </c:pt>
              </c:numCache>
            </c:numRef>
          </c:val>
          <c:smooth val="0"/>
          <c:extLst>
            <c:ext xmlns:c16="http://schemas.microsoft.com/office/drawing/2014/chart" uri="{C3380CC4-5D6E-409C-BE32-E72D297353CC}">
              <c16:uniqueId val="{00000006-F88F-4D38-BB7E-07C7CE612583}"/>
            </c:ext>
          </c:extLst>
        </c:ser>
        <c:dLbls>
          <c:showLegendKey val="0"/>
          <c:showVal val="0"/>
          <c:showCatName val="0"/>
          <c:showSerName val="0"/>
          <c:showPercent val="0"/>
          <c:showBubbleSize val="0"/>
        </c:dLbls>
        <c:smooth val="0"/>
        <c:axId val="301252272"/>
        <c:axId val="301252832"/>
      </c:lineChart>
      <c:catAx>
        <c:axId val="301252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01252832"/>
        <c:crosses val="autoZero"/>
        <c:auto val="1"/>
        <c:lblAlgn val="ctr"/>
        <c:lblOffset val="100"/>
        <c:noMultiLvlLbl val="0"/>
      </c:catAx>
      <c:valAx>
        <c:axId val="301252832"/>
        <c:scaling>
          <c:orientation val="minMax"/>
          <c:max val="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 of substances submitted to labs</a:t>
                </a:r>
              </a:p>
            </c:rich>
          </c:tx>
          <c:layout>
            <c:manualLayout>
              <c:xMode val="edge"/>
              <c:yMode val="edge"/>
              <c:x val="1.4153655860262081E-2"/>
              <c:y val="0.18796733398526369"/>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01252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7.5254154387570091E-2"/>
          <c:y val="7.6042152938488886E-2"/>
          <c:w val="0.79411776767802833"/>
          <c:h val="0.79038525419669825"/>
        </c:manualLayout>
      </c:layout>
      <c:bar3DChart>
        <c:barDir val="col"/>
        <c:grouping val="stacked"/>
        <c:varyColors val="0"/>
        <c:ser>
          <c:idx val="0"/>
          <c:order val="0"/>
          <c:tx>
            <c:strRef>
              <c:f>Sheet1!$B$1</c:f>
              <c:strCache>
                <c:ptCount val="1"/>
                <c:pt idx="0">
                  <c:v>Alcohol</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15.1</c:v>
                </c:pt>
                <c:pt idx="1">
                  <c:v>29.5</c:v>
                </c:pt>
                <c:pt idx="2">
                  <c:v>47.7</c:v>
                </c:pt>
                <c:pt idx="3">
                  <c:v>48</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Tobacco/Cigarettes</c:v>
                </c:pt>
              </c:strCache>
            </c:strRef>
          </c:tx>
          <c:spPr>
            <a:solidFill>
              <a:schemeClr val="accent1"/>
            </a:solidFill>
            <a:ln>
              <a:noFill/>
            </a:ln>
            <a:effectLst/>
            <a:sp3d/>
          </c:spPr>
          <c:invertIfNegative val="0"/>
          <c:dLbls>
            <c:dLbl>
              <c:idx val="0"/>
              <c:layout>
                <c:manualLayout>
                  <c:x val="7.4908309758580247E-2"/>
                  <c:y val="-4.8429822538144866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rgbClr val="002060"/>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F1-4110-9141-65D05DC6EE89}"/>
                </c:ext>
              </c:extLst>
            </c:dLbl>
            <c:dLbl>
              <c:idx val="1"/>
              <c:layout>
                <c:manualLayout>
                  <c:x val="7.659212114592201E-2"/>
                  <c:y val="-1.5416679082117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F1-4110-9141-65D05DC6EE89}"/>
                </c:ext>
              </c:extLst>
            </c:dLbl>
            <c:dLbl>
              <c:idx val="2"/>
              <c:layout>
                <c:manualLayout>
                  <c:x val="7.4904564277764082E-2"/>
                  <c:y val="4.188448885313238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4397143554561076E-2"/>
                      <c:h val="4.4854172713451025E-2"/>
                    </c:manualLayout>
                  </c15:layout>
                </c:ext>
                <c:ext xmlns:c16="http://schemas.microsoft.com/office/drawing/2014/chart" uri="{C3380CC4-5D6E-409C-BE32-E72D297353CC}">
                  <c16:uniqueId val="{00000004-E9F1-4110-9141-65D05DC6EE89}"/>
                </c:ext>
              </c:extLst>
            </c:dLbl>
            <c:dLbl>
              <c:idx val="3"/>
              <c:layout>
                <c:manualLayout>
                  <c:x val="9.6903428090497584E-4"/>
                  <c:y val="-9.5847280023043078E-4"/>
                </c:manualLayout>
              </c:layout>
              <c:tx>
                <c:rich>
                  <a:bodyPr/>
                  <a:lstStyle/>
                  <a:p>
                    <a:fld id="{2035659C-57F3-43DB-81A2-099B5C04F192}" type="VALUE">
                      <a:rPr lang="en-US">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1.9</c:v>
                </c:pt>
                <c:pt idx="1">
                  <c:v>1.9</c:v>
                </c:pt>
                <c:pt idx="2">
                  <c:v>3.1</c:v>
                </c:pt>
                <c:pt idx="3">
                  <c:v>8.5</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Vaping/ENDS</c:v>
                </c:pt>
              </c:strCache>
            </c:strRef>
          </c:tx>
          <c:spPr>
            <a:solidFill>
              <a:schemeClr val="accent3"/>
            </a:solidFill>
            <a:ln>
              <a:noFill/>
            </a:ln>
            <a:effectLst/>
            <a:sp3d/>
          </c:spPr>
          <c:invertIfNegative val="0"/>
          <c:dLbls>
            <c:dLbl>
              <c:idx val="2"/>
              <c:layout>
                <c:manualLayout>
                  <c:x val="7.3909311631146446E-2"/>
                  <c:y val="-8.8642639918452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F1-4110-9141-65D05DC6EE89}"/>
                </c:ext>
              </c:extLst>
            </c:dLbl>
            <c:dLbl>
              <c:idx val="3"/>
              <c:layout>
                <c:manualLayout>
                  <c:x val="7.6479059887799336E-2"/>
                  <c:y val="-3.9890015660021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52.2</c:v>
                </c:pt>
                <c:pt idx="1">
                  <c:v>13.3</c:v>
                </c:pt>
                <c:pt idx="2">
                  <c:v>2</c:v>
                </c:pt>
                <c:pt idx="3">
                  <c:v>0.2</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Marijuana/Hashish/  THC</c:v>
                </c:pt>
              </c:strCache>
            </c:strRef>
          </c:tx>
          <c:spPr>
            <a:solidFill>
              <a:srgbClr val="FFFF00"/>
            </a:solidFill>
            <a:ln>
              <a:noFill/>
            </a:ln>
            <a:effectLst/>
            <a:sp3d/>
          </c:spPr>
          <c:invertIfNegative val="0"/>
          <c:dLbls>
            <c:dLbl>
              <c:idx val="0"/>
              <c:layout>
                <c:manualLayout>
                  <c:x val="-2.6826353063655228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F1-4110-9141-65D05DC6EE89}"/>
                </c:ext>
              </c:extLst>
            </c:dLbl>
            <c:dLbl>
              <c:idx val="1"/>
              <c:layout>
                <c:manualLayout>
                  <c:x val="-1.5487127653477579E-3"/>
                  <c:y val="4.67188814543330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D3-BD45-9FD3-084831431887}"/>
                </c:ext>
              </c:extLst>
            </c:dLbl>
            <c:dLbl>
              <c:idx val="2"/>
              <c:layout>
                <c:manualLayout>
                  <c:x val="-2.212446807639677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3-7C4C-A551-D5E78D103BC0}"/>
                </c:ext>
              </c:extLst>
            </c:dLbl>
            <c:dLbl>
              <c:idx val="3"/>
              <c:layout>
                <c:manualLayout>
                  <c:x val="7.5942236672228977E-2"/>
                  <c:y val="-0.109789371417682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23.4</c:v>
                </c:pt>
                <c:pt idx="1">
                  <c:v>24.5</c:v>
                </c:pt>
                <c:pt idx="2">
                  <c:v>4.2</c:v>
                </c:pt>
                <c:pt idx="3">
                  <c:v>0.2</c:v>
                </c:pt>
              </c:numCache>
            </c:numRef>
          </c:val>
          <c:extLst>
            <c:ext xmlns:c16="http://schemas.microsoft.com/office/drawing/2014/chart" uri="{C3380CC4-5D6E-409C-BE32-E72D297353CC}">
              <c16:uniqueId val="{0000000D-E9F1-4110-9141-65D05DC6EE89}"/>
            </c:ext>
          </c:extLst>
        </c:ser>
        <c:ser>
          <c:idx val="4"/>
          <c:order val="4"/>
          <c:tx>
            <c:strRef>
              <c:f>Sheet1!$F$1</c:f>
              <c:strCache>
                <c:ptCount val="1"/>
                <c:pt idx="0">
                  <c:v>Cocaine/Crack</c:v>
                </c:pt>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1904521248286793E-2"/>
                  <c:y val="-3.971104923618312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Sheet1!$F$2:$F$5</c:f>
              <c:numCache>
                <c:formatCode>0.0</c:formatCode>
                <c:ptCount val="4"/>
                <c:pt idx="0">
                  <c:v>0.4</c:v>
                </c:pt>
                <c:pt idx="1">
                  <c:v>0.8</c:v>
                </c:pt>
                <c:pt idx="2">
                  <c:v>0.9</c:v>
                </c:pt>
                <c:pt idx="3">
                  <c:v>0</c:v>
                </c:pt>
              </c:numCache>
            </c:numRef>
          </c:val>
          <c:extLst>
            <c:ext xmlns:c16="http://schemas.microsoft.com/office/drawing/2014/chart" uri="{C3380CC4-5D6E-409C-BE32-E72D297353CC}">
              <c16:uniqueId val="{00000010-E9F1-4110-9141-65D05DC6EE89}"/>
            </c:ext>
          </c:extLst>
        </c:ser>
        <c:ser>
          <c:idx val="5"/>
          <c:order val="5"/>
          <c:tx>
            <c:strRef>
              <c:f>Sheet1!$G$1</c:f>
              <c:strCache>
                <c:ptCount val="1"/>
                <c:pt idx="0">
                  <c:v>Heroin/Fentanyl</c:v>
                </c:pt>
              </c:strCache>
            </c:strRef>
          </c:tx>
          <c:spPr>
            <a:solidFill>
              <a:srgbClr val="7030A0"/>
            </a:solidFill>
            <a:ln>
              <a:noFill/>
            </a:ln>
            <a:effectLst/>
            <a:sp3d/>
          </c:spPr>
          <c:invertIfNegative val="0"/>
          <c:dLbls>
            <c:dLbl>
              <c:idx val="0"/>
              <c:layout>
                <c:manualLayout>
                  <c:x val="7.4116968055926477E-2"/>
                  <c:y val="-6.5676263166355622E-2"/>
                </c:manualLayout>
              </c:layout>
              <c:tx>
                <c:rich>
                  <a:bodyPr/>
                  <a:lstStyle/>
                  <a:p>
                    <a:fld id="{568D8612-CF79-4E8F-96E2-29E92257F53B}"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2CC-5A4D-997A-D8928D8F125E}"/>
                </c:ext>
              </c:extLst>
            </c:dLbl>
            <c:dLbl>
              <c:idx val="3"/>
              <c:layout>
                <c:manualLayout>
                  <c:x val="7.5223191459746111E-2"/>
                  <c:y val="-0.24527412763524839"/>
                </c:manualLayout>
              </c:layout>
              <c:tx>
                <c:rich>
                  <a:bodyPr/>
                  <a:lstStyle/>
                  <a:p>
                    <a:fld id="{5850C617-43A9-4E93-B018-FAD3591FE87A}"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bg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Sheet1!$G$2:$G$5</c:f>
              <c:numCache>
                <c:formatCode>0.0</c:formatCode>
                <c:ptCount val="4"/>
                <c:pt idx="0">
                  <c:v>2.4</c:v>
                </c:pt>
                <c:pt idx="1">
                  <c:v>13.3</c:v>
                </c:pt>
                <c:pt idx="2">
                  <c:v>18.2</c:v>
                </c:pt>
                <c:pt idx="3">
                  <c:v>1.5</c:v>
                </c:pt>
              </c:numCache>
            </c:numRef>
          </c:val>
          <c:extLst>
            <c:ext xmlns:c16="http://schemas.microsoft.com/office/drawing/2014/chart" uri="{C3380CC4-5D6E-409C-BE32-E72D297353CC}">
              <c16:uniqueId val="{00000000-C0D3-BD45-9FD3-084831431887}"/>
            </c:ext>
          </c:extLst>
        </c:ser>
        <c:ser>
          <c:idx val="6"/>
          <c:order val="6"/>
          <c:tx>
            <c:strRef>
              <c:f>Sheet1!$H$1</c:f>
              <c:strCache>
                <c:ptCount val="1"/>
                <c:pt idx="0">
                  <c:v>Prescription drugs</c:v>
                </c:pt>
              </c:strCache>
            </c:strRef>
          </c:tx>
          <c:spPr>
            <a:solidFill>
              <a:srgbClr val="FF0000"/>
            </a:solidFill>
            <a:ln>
              <a:noFill/>
            </a:ln>
            <a:effectLst/>
            <a:sp3d/>
          </c:spPr>
          <c:invertIfNegative val="0"/>
          <c:dLbls>
            <c:dLbl>
              <c:idx val="0"/>
              <c:layout>
                <c:manualLayout>
                  <c:x val="-1.1062234038197981E-3"/>
                  <c:y val="-4.94171727572267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Sheet1!$H$2:$H$5</c:f>
              <c:numCache>
                <c:formatCode>0.0</c:formatCode>
                <c:ptCount val="4"/>
                <c:pt idx="0">
                  <c:v>4.3</c:v>
                </c:pt>
                <c:pt idx="1">
                  <c:v>16.5</c:v>
                </c:pt>
                <c:pt idx="2">
                  <c:v>23.4</c:v>
                </c:pt>
                <c:pt idx="3">
                  <c:v>36.6</c:v>
                </c:pt>
              </c:numCache>
            </c:numRef>
          </c:val>
          <c:extLst>
            <c:ext xmlns:c16="http://schemas.microsoft.com/office/drawing/2014/chart" uri="{C3380CC4-5D6E-409C-BE32-E72D297353CC}">
              <c16:uniqueId val="{00000000-BD45-4F87-89AC-2E120F2EDF1A}"/>
            </c:ext>
          </c:extLst>
        </c:ser>
        <c:ser>
          <c:idx val="7"/>
          <c:order val="7"/>
          <c:tx>
            <c:strRef>
              <c:f>Sheet1!$I$1</c:f>
              <c:strCache>
                <c:ptCount val="1"/>
                <c:pt idx="0">
                  <c:v>Problem Gambling</c:v>
                </c:pt>
              </c:strCache>
            </c:strRef>
          </c:tx>
          <c:spPr>
            <a:solidFill>
              <a:schemeClr val="bg2"/>
            </a:solidFill>
            <a:ln>
              <a:noFill/>
            </a:ln>
            <a:effectLst/>
            <a:sp3d/>
          </c:spPr>
          <c:invertIfNegative val="0"/>
          <c:dLbls>
            <c:dLbl>
              <c:idx val="0"/>
              <c:layout>
                <c:manualLayout>
                  <c:x val="1.1062234038197981E-3"/>
                  <c:y val="-3.0367272945316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95D-457E-B36F-C5A7ACBB7AD2}"/>
                </c:ext>
              </c:extLst>
            </c:dLbl>
            <c:dLbl>
              <c:idx val="1"/>
              <c:layout>
                <c:manualLayout>
                  <c:x val="0"/>
                  <c:y val="-2.80313288725998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95D-457E-B36F-C5A7ACBB7AD2}"/>
                </c:ext>
              </c:extLst>
            </c:dLbl>
            <c:dLbl>
              <c:idx val="2"/>
              <c:layout>
                <c:manualLayout>
                  <c:x val="1.1062234038197981E-3"/>
                  <c:y val="-2.80313288725998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95D-457E-B36F-C5A7ACBB7AD2}"/>
                </c:ext>
              </c:extLst>
            </c:dLbl>
            <c:dLbl>
              <c:idx val="3"/>
              <c:layout>
                <c:manualLayout>
                  <c:x val="3.3186702114593133E-3"/>
                  <c:y val="-5.139076959976633E-2"/>
                </c:manualLayout>
              </c:layout>
              <c:tx>
                <c:rich>
                  <a:bodyPr/>
                  <a:lstStyle/>
                  <a:p>
                    <a:fld id="{2ADBCA29-7CAE-4968-A9EF-1807CCC99D60}"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095D-457E-B36F-C5A7ACBB7AD2}"/>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12-17 years old</c:v>
                </c:pt>
                <c:pt idx="1">
                  <c:v>18-25 years old</c:v>
                </c:pt>
                <c:pt idx="2">
                  <c:v>26-65 years old</c:v>
                </c:pt>
                <c:pt idx="3">
                  <c:v>66 or older</c:v>
                </c:pt>
              </c:strCache>
            </c:strRef>
          </c:cat>
          <c:val>
            <c:numRef>
              <c:f>Sheet1!$I$2:$I$5</c:f>
              <c:numCache>
                <c:formatCode>0.0</c:formatCode>
                <c:ptCount val="4"/>
                <c:pt idx="0">
                  <c:v>0.1</c:v>
                </c:pt>
                <c:pt idx="1">
                  <c:v>0.2</c:v>
                </c:pt>
                <c:pt idx="2">
                  <c:v>0.5</c:v>
                </c:pt>
                <c:pt idx="3">
                  <c:v>4.8</c:v>
                </c:pt>
              </c:numCache>
            </c:numRef>
          </c:val>
          <c:extLst>
            <c:ext xmlns:c16="http://schemas.microsoft.com/office/drawing/2014/chart" uri="{C3380CC4-5D6E-409C-BE32-E72D297353CC}">
              <c16:uniqueId val="{00000001-BD45-4F87-89AC-2E120F2EDF1A}"/>
            </c:ext>
          </c:extLst>
        </c:ser>
        <c:dLbls>
          <c:showLegendKey val="0"/>
          <c:showVal val="1"/>
          <c:showCatName val="0"/>
          <c:showSerName val="0"/>
          <c:showPercent val="0"/>
          <c:showBubbleSize val="0"/>
        </c:dLbls>
        <c:gapWidth val="150"/>
        <c:shape val="box"/>
        <c:axId val="326630688"/>
        <c:axId val="326631248"/>
        <c:axId val="0"/>
      </c:bar3DChart>
      <c:catAx>
        <c:axId val="32663068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326631248"/>
        <c:crosses val="autoZero"/>
        <c:auto val="1"/>
        <c:lblAlgn val="ctr"/>
        <c:lblOffset val="100"/>
        <c:noMultiLvlLbl val="0"/>
      </c:catAx>
      <c:valAx>
        <c:axId val="326631248"/>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326630688"/>
        <c:crosses val="autoZero"/>
        <c:crossBetween val="between"/>
      </c:valAx>
      <c:spPr>
        <a:noFill/>
        <a:ln>
          <a:noFill/>
        </a:ln>
        <a:effectLst/>
      </c:spPr>
    </c:plotArea>
    <c:legend>
      <c:legendPos val="r"/>
      <c:layout>
        <c:manualLayout>
          <c:xMode val="edge"/>
          <c:yMode val="edge"/>
          <c:x val="0.84686958810686153"/>
          <c:y val="2.6100036529015186E-4"/>
          <c:w val="0.15313037497734072"/>
          <c:h val="0.74326707900588718"/>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Substance Use Initiation or Increase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Overall</c:v>
                </c:pt>
                <c:pt idx="2">
                  <c:v>18-24 yrs</c:v>
                </c:pt>
                <c:pt idx="3">
                  <c:v>25-44 yrs</c:v>
                </c:pt>
                <c:pt idx="4">
                  <c:v>45-64 yrs</c:v>
                </c:pt>
                <c:pt idx="5">
                  <c:v>&gt;=65 yrs</c:v>
                </c:pt>
                <c:pt idx="7">
                  <c:v>White non-Hispanic</c:v>
                </c:pt>
                <c:pt idx="8">
                  <c:v>Black non-Hispanic</c:v>
                </c:pt>
                <c:pt idx="9">
                  <c:v>Hispanic, any race</c:v>
                </c:pt>
                <c:pt idx="11">
                  <c:v>Less than high school</c:v>
                </c:pt>
                <c:pt idx="12">
                  <c:v>Professional degree</c:v>
                </c:pt>
                <c:pt idx="14">
                  <c:v>Income &lt;25K</c:v>
                </c:pt>
                <c:pt idx="15">
                  <c:v>Income &gt;=200K</c:v>
                </c:pt>
              </c:strCache>
            </c:strRef>
          </c:cat>
          <c:val>
            <c:numRef>
              <c:f>Sheet1!$B$2:$B$17</c:f>
              <c:numCache>
                <c:formatCode>General</c:formatCode>
                <c:ptCount val="16"/>
                <c:pt idx="0" formatCode="0%">
                  <c:v>0.13300000000000001</c:v>
                </c:pt>
                <c:pt idx="2" formatCode="0%">
                  <c:v>0.247</c:v>
                </c:pt>
                <c:pt idx="3" formatCode="0%">
                  <c:v>0.19500000000000001</c:v>
                </c:pt>
                <c:pt idx="4" formatCode="0%">
                  <c:v>7.6999999999999999E-2</c:v>
                </c:pt>
                <c:pt idx="5" formatCode="0%">
                  <c:v>0.03</c:v>
                </c:pt>
                <c:pt idx="7" formatCode="0%">
                  <c:v>0.106</c:v>
                </c:pt>
                <c:pt idx="8" formatCode="0%">
                  <c:v>0.184</c:v>
                </c:pt>
                <c:pt idx="9" formatCode="0%">
                  <c:v>0.219</c:v>
                </c:pt>
                <c:pt idx="11" formatCode="0%">
                  <c:v>0.221</c:v>
                </c:pt>
                <c:pt idx="12" formatCode="0%">
                  <c:v>0.126</c:v>
                </c:pt>
                <c:pt idx="14" formatCode="0%">
                  <c:v>0.125</c:v>
                </c:pt>
                <c:pt idx="15" formatCode="0%">
                  <c:v>0.14799999999999999</c:v>
                </c:pt>
              </c:numCache>
            </c:numRef>
          </c:val>
          <c:extLst>
            <c:ext xmlns:c16="http://schemas.microsoft.com/office/drawing/2014/chart" uri="{C3380CC4-5D6E-409C-BE32-E72D297353CC}">
              <c16:uniqueId val="{00000000-DDD0-4A06-A28A-395AE6A74299}"/>
            </c:ext>
          </c:extLst>
        </c:ser>
        <c:ser>
          <c:idx val="1"/>
          <c:order val="1"/>
          <c:tx>
            <c:strRef>
              <c:f>Sheet1!$C$1</c:f>
              <c:strCache>
                <c:ptCount val="1"/>
                <c:pt idx="0">
                  <c:v>&gt;=1 Adverse Mental or Behavioral Health Symptom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Overall</c:v>
                </c:pt>
                <c:pt idx="2">
                  <c:v>18-24 yrs</c:v>
                </c:pt>
                <c:pt idx="3">
                  <c:v>25-44 yrs</c:v>
                </c:pt>
                <c:pt idx="4">
                  <c:v>45-64 yrs</c:v>
                </c:pt>
                <c:pt idx="5">
                  <c:v>&gt;=65 yrs</c:v>
                </c:pt>
                <c:pt idx="7">
                  <c:v>White non-Hispanic</c:v>
                </c:pt>
                <c:pt idx="8">
                  <c:v>Black non-Hispanic</c:v>
                </c:pt>
                <c:pt idx="9">
                  <c:v>Hispanic, any race</c:v>
                </c:pt>
                <c:pt idx="11">
                  <c:v>Less than high school</c:v>
                </c:pt>
                <c:pt idx="12">
                  <c:v>Professional degree</c:v>
                </c:pt>
                <c:pt idx="14">
                  <c:v>Income &lt;25K</c:v>
                </c:pt>
                <c:pt idx="15">
                  <c:v>Income &gt;=200K</c:v>
                </c:pt>
              </c:strCache>
            </c:strRef>
          </c:cat>
          <c:val>
            <c:numRef>
              <c:f>Sheet1!$C$2:$C$17</c:f>
              <c:numCache>
                <c:formatCode>General</c:formatCode>
                <c:ptCount val="16"/>
                <c:pt idx="0" formatCode="0%">
                  <c:v>0.40899999999999997</c:v>
                </c:pt>
                <c:pt idx="2" formatCode="0%">
                  <c:v>0.749</c:v>
                </c:pt>
                <c:pt idx="3" formatCode="0%">
                  <c:v>0.51900000000000002</c:v>
                </c:pt>
                <c:pt idx="4" formatCode="0%">
                  <c:v>0.29499999999999998</c:v>
                </c:pt>
                <c:pt idx="5" formatCode="0%">
                  <c:v>0.151</c:v>
                </c:pt>
                <c:pt idx="7" formatCode="0%">
                  <c:v>0.378</c:v>
                </c:pt>
                <c:pt idx="8" formatCode="0%">
                  <c:v>0.442</c:v>
                </c:pt>
                <c:pt idx="9" formatCode="0%">
                  <c:v>0.52100000000000002</c:v>
                </c:pt>
                <c:pt idx="11" formatCode="0%">
                  <c:v>0.66200000000000003</c:v>
                </c:pt>
                <c:pt idx="12" formatCode="0%">
                  <c:v>0.35199999999999998</c:v>
                </c:pt>
                <c:pt idx="14" formatCode="0%">
                  <c:v>0.45400000000000001</c:v>
                </c:pt>
                <c:pt idx="15" formatCode="0%">
                  <c:v>0.35099999999999998</c:v>
                </c:pt>
              </c:numCache>
            </c:numRef>
          </c:val>
          <c:extLst>
            <c:ext xmlns:c16="http://schemas.microsoft.com/office/drawing/2014/chart" uri="{C3380CC4-5D6E-409C-BE32-E72D297353CC}">
              <c16:uniqueId val="{00000001-DDD0-4A06-A28A-395AE6A74299}"/>
            </c:ext>
          </c:extLst>
        </c:ser>
        <c:dLbls>
          <c:showLegendKey val="0"/>
          <c:showVal val="0"/>
          <c:showCatName val="0"/>
          <c:showSerName val="0"/>
          <c:showPercent val="0"/>
          <c:showBubbleSize val="0"/>
        </c:dLbls>
        <c:gapWidth val="219"/>
        <c:overlap val="-27"/>
        <c:axId val="326634048"/>
        <c:axId val="326634608"/>
      </c:barChart>
      <c:catAx>
        <c:axId val="32663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2060"/>
                </a:solidFill>
                <a:latin typeface="+mn-lt"/>
                <a:ea typeface="+mn-ea"/>
                <a:cs typeface="+mn-cs"/>
              </a:defRPr>
            </a:pPr>
            <a:endParaRPr lang="en-US"/>
          </a:p>
        </c:txPr>
        <c:crossAx val="326634608"/>
        <c:crosses val="autoZero"/>
        <c:auto val="1"/>
        <c:lblAlgn val="ctr"/>
        <c:lblOffset val="100"/>
        <c:noMultiLvlLbl val="0"/>
      </c:catAx>
      <c:valAx>
        <c:axId val="32663460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rgbClr val="002060"/>
                    </a:solidFill>
                    <a:latin typeface="+mn-lt"/>
                    <a:ea typeface="+mn-ea"/>
                    <a:cs typeface="+mn-cs"/>
                  </a:defRPr>
                </a:pPr>
                <a:r>
                  <a:rPr lang="en-US" dirty="0">
                    <a:solidFill>
                      <a:srgbClr val="002060"/>
                    </a:solidFill>
                  </a:rPr>
                  <a:t>Prevalence</a:t>
                </a:r>
              </a:p>
            </c:rich>
          </c:tx>
          <c:layout>
            <c:manualLayout>
              <c:xMode val="edge"/>
              <c:yMode val="edge"/>
              <c:x val="1.2077294685990338E-2"/>
              <c:y val="0.4290540059172603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rgbClr val="00206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326634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Large increase</c:v>
                </c:pt>
              </c:strCache>
            </c:strRef>
          </c:tx>
          <c:spPr>
            <a:noFill/>
            <a:ln>
              <a:noFill/>
            </a:ln>
            <a:effectLst/>
          </c:spPr>
          <c:invertIfNegative val="0"/>
          <c:cat>
            <c:strRef>
              <c:f>Sheet1!$A$2:$A$8</c:f>
              <c:strCache>
                <c:ptCount val="7"/>
                <c:pt idx="0">
                  <c:v>Boredom</c:v>
                </c:pt>
                <c:pt idx="1">
                  <c:v>Anxiety</c:v>
                </c:pt>
                <c:pt idx="2">
                  <c:v>Sense of isolation</c:v>
                </c:pt>
                <c:pt idx="3">
                  <c:v>Depression</c:v>
                </c:pt>
                <c:pt idx="4">
                  <c:v>Interpersonal/family conflict</c:v>
                </c:pt>
                <c:pt idx="5">
                  <c:v>Alcohol and/or drug use</c:v>
                </c:pt>
                <c:pt idx="6">
                  <c:v>Gaming/gambling</c:v>
                </c:pt>
              </c:strCache>
            </c:strRef>
          </c:cat>
          <c:val>
            <c:numRef>
              <c:f>Sheet1!$B$2:$B$8</c:f>
              <c:numCache>
                <c:formatCode>0.0</c:formatCode>
                <c:ptCount val="7"/>
                <c:pt idx="0">
                  <c:v>55.4</c:v>
                </c:pt>
                <c:pt idx="1">
                  <c:v>40.200000000000003</c:v>
                </c:pt>
                <c:pt idx="2">
                  <c:v>40.4</c:v>
                </c:pt>
                <c:pt idx="3">
                  <c:v>30.6</c:v>
                </c:pt>
                <c:pt idx="4">
                  <c:v>14.8</c:v>
                </c:pt>
                <c:pt idx="5">
                  <c:v>8.6</c:v>
                </c:pt>
                <c:pt idx="6">
                  <c:v>9.5</c:v>
                </c:pt>
              </c:numCache>
            </c:numRef>
          </c:val>
          <c:extLst>
            <c:ext xmlns:c16="http://schemas.microsoft.com/office/drawing/2014/chart" uri="{C3380CC4-5D6E-409C-BE32-E72D297353CC}">
              <c16:uniqueId val="{00000000-E8FB-4A27-93D8-118B29C5AA98}"/>
            </c:ext>
          </c:extLst>
        </c:ser>
        <c:ser>
          <c:idx val="1"/>
          <c:order val="1"/>
          <c:tx>
            <c:strRef>
              <c:f>Sheet1!$C$1</c:f>
              <c:strCache>
                <c:ptCount val="1"/>
                <c:pt idx="0">
                  <c:v>Slight increase</c:v>
                </c:pt>
              </c:strCache>
            </c:strRef>
          </c:tx>
          <c:spPr>
            <a:noFill/>
            <a:ln>
              <a:noFill/>
            </a:ln>
            <a:effectLst/>
          </c:spPr>
          <c:invertIfNegative val="0"/>
          <c:cat>
            <c:strRef>
              <c:f>Sheet1!$A$2:$A$8</c:f>
              <c:strCache>
                <c:ptCount val="7"/>
                <c:pt idx="0">
                  <c:v>Boredom</c:v>
                </c:pt>
                <c:pt idx="1">
                  <c:v>Anxiety</c:v>
                </c:pt>
                <c:pt idx="2">
                  <c:v>Sense of isolation</c:v>
                </c:pt>
                <c:pt idx="3">
                  <c:v>Depression</c:v>
                </c:pt>
                <c:pt idx="4">
                  <c:v>Interpersonal/family conflict</c:v>
                </c:pt>
                <c:pt idx="5">
                  <c:v>Alcohol and/or drug use</c:v>
                </c:pt>
                <c:pt idx="6">
                  <c:v>Gaming/gambling</c:v>
                </c:pt>
              </c:strCache>
            </c:strRef>
          </c:cat>
          <c:val>
            <c:numRef>
              <c:f>Sheet1!$C$2:$C$8</c:f>
              <c:numCache>
                <c:formatCode>0.0</c:formatCode>
                <c:ptCount val="7"/>
                <c:pt idx="0">
                  <c:v>30.4</c:v>
                </c:pt>
                <c:pt idx="1">
                  <c:v>43</c:v>
                </c:pt>
                <c:pt idx="2">
                  <c:v>40.4</c:v>
                </c:pt>
                <c:pt idx="3">
                  <c:v>45.1</c:v>
                </c:pt>
                <c:pt idx="4">
                  <c:v>27.3</c:v>
                </c:pt>
                <c:pt idx="5">
                  <c:v>30.7</c:v>
                </c:pt>
                <c:pt idx="6">
                  <c:v>12.4</c:v>
                </c:pt>
              </c:numCache>
            </c:numRef>
          </c:val>
          <c:extLst>
            <c:ext xmlns:c16="http://schemas.microsoft.com/office/drawing/2014/chart" uri="{C3380CC4-5D6E-409C-BE32-E72D297353CC}">
              <c16:uniqueId val="{00000001-E8FB-4A27-93D8-118B29C5AA98}"/>
            </c:ext>
          </c:extLst>
        </c:ser>
        <c:dLbls>
          <c:showLegendKey val="0"/>
          <c:showVal val="0"/>
          <c:showCatName val="0"/>
          <c:showSerName val="0"/>
          <c:showPercent val="0"/>
          <c:showBubbleSize val="0"/>
        </c:dLbls>
        <c:gapWidth val="70"/>
        <c:overlap val="100"/>
        <c:axId val="292597712"/>
        <c:axId val="292598272"/>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No effect</c:v>
                      </c:pt>
                    </c:strCache>
                  </c:strRef>
                </c:tx>
                <c:spPr>
                  <a:solidFill>
                    <a:schemeClr val="bg1">
                      <a:lumMod val="75000"/>
                    </a:schemeClr>
                  </a:solidFill>
                  <a:ln>
                    <a:noFill/>
                  </a:ln>
                  <a:effectLst>
                    <a:outerShdw blurRad="57150" dist="19050" dir="5400000" algn="ctr" rotWithShape="0">
                      <a:srgbClr val="000000">
                        <a:alpha val="63000"/>
                      </a:srgbClr>
                    </a:outerShdw>
                  </a:effectLst>
                </c:spPr>
                <c:invertIfNegative val="0"/>
                <c:cat>
                  <c:strRef>
                    <c:extLst>
                      <c:ext uri="{02D57815-91ED-43cb-92C2-25804820EDAC}">
                        <c15:formulaRef>
                          <c15:sqref>Sheet1!$A$2:$A$8</c15:sqref>
                        </c15:formulaRef>
                      </c:ext>
                    </c:extLst>
                    <c:strCache>
                      <c:ptCount val="7"/>
                      <c:pt idx="0">
                        <c:v>Boredom</c:v>
                      </c:pt>
                      <c:pt idx="1">
                        <c:v>Anxiety</c:v>
                      </c:pt>
                      <c:pt idx="2">
                        <c:v>Sense of isolation</c:v>
                      </c:pt>
                      <c:pt idx="3">
                        <c:v>Depression</c:v>
                      </c:pt>
                      <c:pt idx="4">
                        <c:v>Interpersonal/family conflict</c:v>
                      </c:pt>
                      <c:pt idx="5">
                        <c:v>Alcohol and/or drug use</c:v>
                      </c:pt>
                      <c:pt idx="6">
                        <c:v>Gaming/gambling</c:v>
                      </c:pt>
                    </c:strCache>
                  </c:strRef>
                </c:cat>
                <c:val>
                  <c:numRef>
                    <c:extLst>
                      <c:ext uri="{02D57815-91ED-43cb-92C2-25804820EDAC}">
                        <c15:formulaRef>
                          <c15:sqref>Sheet1!$D$2:$D$8</c15:sqref>
                        </c15:formulaRef>
                      </c:ext>
                    </c:extLst>
                    <c:numCache>
                      <c:formatCode>0.0</c:formatCode>
                      <c:ptCount val="7"/>
                      <c:pt idx="0">
                        <c:v>11.4</c:v>
                      </c:pt>
                      <c:pt idx="1">
                        <c:v>12.3</c:v>
                      </c:pt>
                      <c:pt idx="2">
                        <c:v>13.1</c:v>
                      </c:pt>
                      <c:pt idx="3">
                        <c:v>20.8</c:v>
                      </c:pt>
                      <c:pt idx="4">
                        <c:v>48.1</c:v>
                      </c:pt>
                      <c:pt idx="5">
                        <c:v>39.9</c:v>
                      </c:pt>
                      <c:pt idx="6">
                        <c:v>69.3</c:v>
                      </c:pt>
                    </c:numCache>
                  </c:numRef>
                </c:val>
                <c:extLst>
                  <c:ext xmlns:c16="http://schemas.microsoft.com/office/drawing/2014/chart" uri="{C3380CC4-5D6E-409C-BE32-E72D297353CC}">
                    <c16:uniqueId val="{00000002-E8FB-4A27-93D8-118B29C5AA98}"/>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Slight decrease</c:v>
                      </c:pt>
                    </c:strCache>
                  </c:strRef>
                </c:tx>
                <c:spPr>
                  <a:solidFill>
                    <a:schemeClr val="accent6">
                      <a:lumMod val="40000"/>
                      <a:lumOff val="60000"/>
                    </a:schemeClr>
                  </a:soli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Sheet1!$A$2:$A$8</c15:sqref>
                        </c15:formulaRef>
                      </c:ext>
                    </c:extLst>
                    <c:strCache>
                      <c:ptCount val="7"/>
                      <c:pt idx="0">
                        <c:v>Boredom</c:v>
                      </c:pt>
                      <c:pt idx="1">
                        <c:v>Anxiety</c:v>
                      </c:pt>
                      <c:pt idx="2">
                        <c:v>Sense of isolation</c:v>
                      </c:pt>
                      <c:pt idx="3">
                        <c:v>Depression</c:v>
                      </c:pt>
                      <c:pt idx="4">
                        <c:v>Interpersonal/family conflict</c:v>
                      </c:pt>
                      <c:pt idx="5">
                        <c:v>Alcohol and/or drug use</c:v>
                      </c:pt>
                      <c:pt idx="6">
                        <c:v>Gaming/gambling</c:v>
                      </c:pt>
                    </c:strCache>
                  </c:strRef>
                </c:cat>
                <c:val>
                  <c:numRef>
                    <c:extLst xmlns:c15="http://schemas.microsoft.com/office/drawing/2012/chart">
                      <c:ext xmlns:c15="http://schemas.microsoft.com/office/drawing/2012/chart" uri="{02D57815-91ED-43cb-92C2-25804820EDAC}">
                        <c15:formulaRef>
                          <c15:sqref>Sheet1!$E$2:$E$8</c15:sqref>
                        </c15:formulaRef>
                      </c:ext>
                    </c:extLst>
                    <c:numCache>
                      <c:formatCode>0.0</c:formatCode>
                      <c:ptCount val="7"/>
                      <c:pt idx="0">
                        <c:v>1.1000000000000001</c:v>
                      </c:pt>
                      <c:pt idx="1">
                        <c:v>2.2000000000000002</c:v>
                      </c:pt>
                      <c:pt idx="2">
                        <c:v>4.9000000000000004</c:v>
                      </c:pt>
                      <c:pt idx="3">
                        <c:v>1.7</c:v>
                      </c:pt>
                      <c:pt idx="4">
                        <c:v>6.6</c:v>
                      </c:pt>
                      <c:pt idx="5">
                        <c:v>12.3</c:v>
                      </c:pt>
                      <c:pt idx="6">
                        <c:v>2.9</c:v>
                      </c:pt>
                    </c:numCache>
                  </c:numRef>
                </c:val>
                <c:extLst xmlns:c15="http://schemas.microsoft.com/office/drawing/2012/chart">
                  <c:ext xmlns:c16="http://schemas.microsoft.com/office/drawing/2014/chart" uri="{C3380CC4-5D6E-409C-BE32-E72D297353CC}">
                    <c16:uniqueId val="{00000000-B10C-4E76-871B-B4698B19F568}"/>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Large decrease</c:v>
                      </c:pt>
                    </c:strCache>
                  </c:strRef>
                </c:tx>
                <c:spPr>
                  <a:solidFill>
                    <a:schemeClr val="accent6"/>
                  </a:solidFill>
                  <a:ln>
                    <a:noFill/>
                  </a:ln>
                  <a:effectLst>
                    <a:outerShdw blurRad="57150" dist="19050" dir="5400000" algn="ctr" rotWithShape="0">
                      <a:srgbClr val="000000">
                        <a:alpha val="63000"/>
                      </a:srgbClr>
                    </a:outerShdw>
                  </a:effectLst>
                </c:spPr>
                <c:invertIfNegative val="0"/>
                <c:cat>
                  <c:strRef>
                    <c:extLst xmlns:c15="http://schemas.microsoft.com/office/drawing/2012/chart">
                      <c:ext xmlns:c15="http://schemas.microsoft.com/office/drawing/2012/chart" uri="{02D57815-91ED-43cb-92C2-25804820EDAC}">
                        <c15:formulaRef>
                          <c15:sqref>Sheet1!$A$2:$A$8</c15:sqref>
                        </c15:formulaRef>
                      </c:ext>
                    </c:extLst>
                    <c:strCache>
                      <c:ptCount val="7"/>
                      <c:pt idx="0">
                        <c:v>Boredom</c:v>
                      </c:pt>
                      <c:pt idx="1">
                        <c:v>Anxiety</c:v>
                      </c:pt>
                      <c:pt idx="2">
                        <c:v>Sense of isolation</c:v>
                      </c:pt>
                      <c:pt idx="3">
                        <c:v>Depression</c:v>
                      </c:pt>
                      <c:pt idx="4">
                        <c:v>Interpersonal/family conflict</c:v>
                      </c:pt>
                      <c:pt idx="5">
                        <c:v>Alcohol and/or drug use</c:v>
                      </c:pt>
                      <c:pt idx="6">
                        <c:v>Gaming/gambling</c:v>
                      </c:pt>
                    </c:strCache>
                  </c:strRef>
                </c:cat>
                <c:val>
                  <c:numRef>
                    <c:extLst xmlns:c15="http://schemas.microsoft.com/office/drawing/2012/chart">
                      <c:ext xmlns:c15="http://schemas.microsoft.com/office/drawing/2012/chart" uri="{02D57815-91ED-43cb-92C2-25804820EDAC}">
                        <c15:formulaRef>
                          <c15:sqref>Sheet1!$F$2:$F$8</c15:sqref>
                        </c15:formulaRef>
                      </c:ext>
                    </c:extLst>
                    <c:numCache>
                      <c:formatCode>0.0</c:formatCode>
                      <c:ptCount val="7"/>
                      <c:pt idx="0">
                        <c:v>1.6</c:v>
                      </c:pt>
                      <c:pt idx="1">
                        <c:v>2.2000000000000002</c:v>
                      </c:pt>
                      <c:pt idx="2">
                        <c:v>1.1000000000000001</c:v>
                      </c:pt>
                      <c:pt idx="3">
                        <c:v>1.7</c:v>
                      </c:pt>
                      <c:pt idx="4">
                        <c:v>3.3</c:v>
                      </c:pt>
                      <c:pt idx="5">
                        <c:v>8.6</c:v>
                      </c:pt>
                      <c:pt idx="6">
                        <c:v>5.8</c:v>
                      </c:pt>
                    </c:numCache>
                  </c:numRef>
                </c:val>
                <c:extLst xmlns:c15="http://schemas.microsoft.com/office/drawing/2012/chart">
                  <c:ext xmlns:c16="http://schemas.microsoft.com/office/drawing/2014/chart" uri="{C3380CC4-5D6E-409C-BE32-E72D297353CC}">
                    <c16:uniqueId val="{00000001-B10C-4E76-871B-B4698B19F568}"/>
                  </c:ext>
                </c:extLst>
              </c15:ser>
            </c15:filteredBarSeries>
          </c:ext>
        </c:extLst>
      </c:barChart>
      <c:catAx>
        <c:axId val="2925977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92598272"/>
        <c:crossesAt val="0"/>
        <c:auto val="1"/>
        <c:lblAlgn val="ctr"/>
        <c:lblOffset val="100"/>
        <c:noMultiLvlLbl val="0"/>
      </c:catAx>
      <c:valAx>
        <c:axId val="292598272"/>
        <c:scaling>
          <c:orientation val="minMax"/>
          <c:max val="100"/>
        </c:scaling>
        <c:delete val="0"/>
        <c:axPos val="l"/>
        <c:majorGridlines>
          <c:spPr>
            <a:ln w="9525" cap="flat" cmpd="sng" algn="ctr">
              <a:solidFill>
                <a:schemeClr val="bg1">
                  <a:lumMod val="6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dirty="0" smtClean="0">
                    <a:solidFill>
                      <a:schemeClr val="tx1"/>
                    </a:solidFill>
                  </a:rPr>
                  <a:t>Percent of Young Adults Reporting</a:t>
                </a:r>
                <a:endParaRPr lang="en-US" dirty="0">
                  <a:solidFill>
                    <a:schemeClr val="tx1"/>
                  </a:solidFill>
                </a:endParaRPr>
              </a:p>
            </c:rich>
          </c:tx>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cross"/>
        <c:minorTickMark val="none"/>
        <c:tickLblPos val="low"/>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92597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23378769153361E-2"/>
          <c:y val="2.4570810348607575E-2"/>
          <c:w val="0.92047299619483436"/>
          <c:h val="0.81517692540429898"/>
        </c:manualLayout>
      </c:layout>
      <c:barChart>
        <c:barDir val="col"/>
        <c:grouping val="clustered"/>
        <c:varyColors val="0"/>
        <c:ser>
          <c:idx val="0"/>
          <c:order val="0"/>
          <c:tx>
            <c:strRef>
              <c:f>'Question 13'!$B$3</c:f>
              <c:strCache>
                <c:ptCount val="1"/>
                <c:pt idx="0">
                  <c:v>Responses</c:v>
                </c:pt>
              </c:strCache>
            </c:strRef>
          </c:tx>
          <c:spPr>
            <a:solidFill>
              <a:srgbClr val="C00000"/>
            </a:solidFill>
            <a:ln>
              <a:solidFill>
                <a:schemeClr val="tx1">
                  <a:lumMod val="50000"/>
                  <a:lumOff val="50000"/>
                </a:schemeClr>
              </a:solidFill>
              <a:prstDash val="solid"/>
            </a:ln>
            <a:effectLst>
              <a:outerShdw blurRad="50800" dist="38100" dir="18900000" algn="bl" rotWithShape="0">
                <a:prstClr val="black">
                  <a:alpha val="40000"/>
                </a:prstClr>
              </a:outerShdw>
            </a:effectLst>
          </c:spPr>
          <c:invertIfNegative val="0"/>
          <c:dLbls>
            <c:numFmt formatCode="0%" sourceLinked="0"/>
            <c:spPr>
              <a:noFill/>
              <a:ln>
                <a:noFill/>
              </a:ln>
              <a:effectLst/>
            </c:spPr>
            <c:txPr>
              <a:bodyPr wrap="square" lIns="38100" tIns="19050" rIns="38100" bIns="19050" anchor="ctr">
                <a:spAutoFit/>
              </a:bodyPr>
              <a:lstStyle/>
              <a:p>
                <a:pPr>
                  <a:defRPr sz="1400">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13'!$A$4:$A$12</c:f>
              <c:strCache>
                <c:ptCount val="9"/>
                <c:pt idx="0">
                  <c:v>alcohol (1+ drinks)</c:v>
                </c:pt>
                <c:pt idx="1">
                  <c:v>heavy alcohol use*</c:v>
                </c:pt>
                <c:pt idx="2">
                  <c:v>cigarettes/ tobacco</c:v>
                </c:pt>
                <c:pt idx="3">
                  <c:v>vape/ e-cigarettes</c:v>
                </c:pt>
                <c:pt idx="4">
                  <c:v>Marijuana/ hashish</c:v>
                </c:pt>
                <c:pt idx="5">
                  <c:v>cocaine</c:v>
                </c:pt>
                <c:pt idx="6">
                  <c:v>heroin/ fentanyl</c:v>
                </c:pt>
                <c:pt idx="7">
                  <c:v>Prescription drugs (non-medical use)</c:v>
                </c:pt>
                <c:pt idx="8">
                  <c:v>OTC meds (non-medical use)</c:v>
                </c:pt>
              </c:strCache>
            </c:strRef>
          </c:cat>
          <c:val>
            <c:numRef>
              <c:f>'Question 13'!$B$4:$B$12</c:f>
              <c:numCache>
                <c:formatCode>0.00%</c:formatCode>
                <c:ptCount val="9"/>
                <c:pt idx="0">
                  <c:v>0.87119999999999997</c:v>
                </c:pt>
                <c:pt idx="1">
                  <c:v>0.28050000000000003</c:v>
                </c:pt>
                <c:pt idx="2">
                  <c:v>0.12089999999999999</c:v>
                </c:pt>
                <c:pt idx="3">
                  <c:v>0.2059</c:v>
                </c:pt>
                <c:pt idx="4">
                  <c:v>0.36549999999999999</c:v>
                </c:pt>
                <c:pt idx="5">
                  <c:v>1.7999999999999999E-2</c:v>
                </c:pt>
                <c:pt idx="6">
                  <c:v>8.9999999999999993E-3</c:v>
                </c:pt>
                <c:pt idx="7">
                  <c:v>3.2099999999999997E-2</c:v>
                </c:pt>
                <c:pt idx="8">
                  <c:v>4.1200000000000001E-2</c:v>
                </c:pt>
              </c:numCache>
            </c:numRef>
          </c:val>
          <c:extLst>
            <c:ext xmlns:c16="http://schemas.microsoft.com/office/drawing/2014/chart" uri="{C3380CC4-5D6E-409C-BE32-E72D297353CC}">
              <c16:uniqueId val="{00000000-662A-45A5-A702-78D5732ED863}"/>
            </c:ext>
          </c:extLst>
        </c:ser>
        <c:dLbls>
          <c:showLegendKey val="0"/>
          <c:showVal val="0"/>
          <c:showCatName val="0"/>
          <c:showSerName val="0"/>
          <c:showPercent val="0"/>
          <c:showBubbleSize val="0"/>
        </c:dLbls>
        <c:gapWidth val="150"/>
        <c:axId val="291996272"/>
        <c:axId val="291995712"/>
      </c:barChart>
      <c:valAx>
        <c:axId val="291995712"/>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solidFill>
                  <a:srgbClr val="002060"/>
                </a:solidFill>
              </a:defRPr>
            </a:pPr>
            <a:endParaRPr lang="en-US"/>
          </a:p>
        </c:txPr>
        <c:crossAx val="291996272"/>
        <c:crosses val="autoZero"/>
        <c:crossBetween val="between"/>
      </c:valAx>
      <c:catAx>
        <c:axId val="291996272"/>
        <c:scaling>
          <c:orientation val="minMax"/>
        </c:scaling>
        <c:delete val="0"/>
        <c:axPos val="b"/>
        <c:numFmt formatCode="General" sourceLinked="1"/>
        <c:majorTickMark val="out"/>
        <c:minorTickMark val="none"/>
        <c:tickLblPos val="nextTo"/>
        <c:txPr>
          <a:bodyPr/>
          <a:lstStyle/>
          <a:p>
            <a:pPr>
              <a:defRPr sz="1200">
                <a:solidFill>
                  <a:srgbClr val="002060"/>
                </a:solidFill>
              </a:defRPr>
            </a:pPr>
            <a:endParaRPr lang="en-US"/>
          </a:p>
        </c:txPr>
        <c:crossAx val="291995712"/>
        <c:crosses val="autoZero"/>
        <c:auto val="0"/>
        <c:lblAlgn val="ctr"/>
        <c:lblOffset val="100"/>
        <c:noMultiLvlLbl val="0"/>
      </c:catAx>
    </c:plotArea>
    <c:plotVisOnly val="0"/>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580771613531056E-2"/>
          <c:y val="0.13031175971487843"/>
          <c:w val="0.95208589378056729"/>
          <c:h val="0.6968353731763206"/>
        </c:manualLayout>
      </c:layout>
      <c:lineChart>
        <c:grouping val="standard"/>
        <c:varyColors val="0"/>
        <c:ser>
          <c:idx val="0"/>
          <c:order val="0"/>
          <c:tx>
            <c:strRef>
              <c:f>Sheet1!$B$1</c:f>
              <c:strCache>
                <c:ptCount val="1"/>
                <c:pt idx="0">
                  <c:v>Total</c:v>
                </c:pt>
              </c:strCache>
            </c:strRef>
          </c:tx>
          <c:spPr>
            <a:ln w="28575" cap="rnd">
              <a:solidFill>
                <a:schemeClr val="accent1"/>
              </a:solidFill>
              <a:round/>
            </a:ln>
            <a:effectLst/>
          </c:spPr>
          <c:marker>
            <c:symbol val="none"/>
          </c:marker>
          <c:dLbls>
            <c:dLbl>
              <c:idx val="2"/>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4C08-4BEC-873B-F5EE1E287EBD}"/>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1"/>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strCache>
            </c:strRef>
          </c:cat>
          <c:val>
            <c:numRef>
              <c:f>Sheet1!$B$2:$B$32</c:f>
              <c:numCache>
                <c:formatCode>General</c:formatCode>
                <c:ptCount val="31"/>
                <c:pt idx="0">
                  <c:v>63</c:v>
                </c:pt>
                <c:pt idx="1">
                  <c:v>81</c:v>
                </c:pt>
                <c:pt idx="2">
                  <c:v>98</c:v>
                </c:pt>
                <c:pt idx="3">
                  <c:v>78</c:v>
                </c:pt>
                <c:pt idx="4">
                  <c:v>89</c:v>
                </c:pt>
                <c:pt idx="5">
                  <c:v>105</c:v>
                </c:pt>
                <c:pt idx="6">
                  <c:v>92</c:v>
                </c:pt>
                <c:pt idx="7">
                  <c:v>73</c:v>
                </c:pt>
                <c:pt idx="8">
                  <c:v>92</c:v>
                </c:pt>
                <c:pt idx="9">
                  <c:v>83</c:v>
                </c:pt>
                <c:pt idx="10">
                  <c:v>89</c:v>
                </c:pt>
                <c:pt idx="11">
                  <c:v>74</c:v>
                </c:pt>
                <c:pt idx="12">
                  <c:v>79</c:v>
                </c:pt>
                <c:pt idx="13">
                  <c:v>78</c:v>
                </c:pt>
                <c:pt idx="14">
                  <c:v>86</c:v>
                </c:pt>
                <c:pt idx="15">
                  <c:v>83</c:v>
                </c:pt>
                <c:pt idx="16">
                  <c:v>104</c:v>
                </c:pt>
                <c:pt idx="17">
                  <c:v>114</c:v>
                </c:pt>
                <c:pt idx="18">
                  <c:v>123</c:v>
                </c:pt>
                <c:pt idx="19">
                  <c:v>135</c:v>
                </c:pt>
                <c:pt idx="20">
                  <c:v>93</c:v>
                </c:pt>
                <c:pt idx="21">
                  <c:v>87</c:v>
                </c:pt>
                <c:pt idx="22">
                  <c:v>98</c:v>
                </c:pt>
                <c:pt idx="23">
                  <c:v>120</c:v>
                </c:pt>
                <c:pt idx="24">
                  <c:v>105</c:v>
                </c:pt>
                <c:pt idx="25">
                  <c:v>90</c:v>
                </c:pt>
                <c:pt idx="26">
                  <c:v>106</c:v>
                </c:pt>
                <c:pt idx="27">
                  <c:v>133</c:v>
                </c:pt>
                <c:pt idx="28">
                  <c:v>121</c:v>
                </c:pt>
                <c:pt idx="29">
                  <c:v>121</c:v>
                </c:pt>
                <c:pt idx="30">
                  <c:v>126</c:v>
                </c:pt>
              </c:numCache>
            </c:numRef>
          </c:val>
          <c:smooth val="0"/>
          <c:extLst>
            <c:ext xmlns:c16="http://schemas.microsoft.com/office/drawing/2014/chart" uri="{C3380CC4-5D6E-409C-BE32-E72D297353CC}">
              <c16:uniqueId val="{00000000-09B5-4F97-91E4-0340B47A0298}"/>
            </c:ext>
          </c:extLst>
        </c:ser>
        <c:dLbls>
          <c:showLegendKey val="0"/>
          <c:showVal val="0"/>
          <c:showCatName val="0"/>
          <c:showSerName val="0"/>
          <c:showPercent val="0"/>
          <c:showBubbleSize val="0"/>
        </c:dLbls>
        <c:smooth val="0"/>
        <c:axId val="295734928"/>
        <c:axId val="295735488"/>
      </c:lineChart>
      <c:catAx>
        <c:axId val="29573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735488"/>
        <c:crosses val="autoZero"/>
        <c:auto val="1"/>
        <c:lblAlgn val="ctr"/>
        <c:lblOffset val="100"/>
        <c:noMultiLvlLbl val="0"/>
      </c:catAx>
      <c:valAx>
        <c:axId val="295735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95734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Total Admissions</c:v>
                </c:pt>
              </c:strCache>
            </c:strRef>
          </c:tx>
          <c:spPr>
            <a:ln w="28575" cap="rnd">
              <a:solidFill>
                <a:srgbClr val="002060"/>
              </a:solidFill>
              <a:round/>
            </a:ln>
            <a:effectLst/>
          </c:spPr>
          <c:marker>
            <c:symbol val="none"/>
          </c:marker>
          <c:dLbls>
            <c:dLbl>
              <c:idx val="8"/>
              <c:layout>
                <c:manualLayout>
                  <c:x val="-2.1452013565324338E-2"/>
                  <c:y val="1.64037277404160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D4-49ED-BC69-B448C34E855D}"/>
                </c:ext>
              </c:extLst>
            </c:dLbl>
            <c:dLbl>
              <c:idx val="11"/>
              <c:layout>
                <c:manualLayout>
                  <c:x val="-2.1452013565324418E-2"/>
                  <c:y val="2.3871282098723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D4-49ED-BC69-B448C34E855D}"/>
                </c:ext>
              </c:extLst>
            </c:dLbl>
            <c:dLbl>
              <c:idx val="13"/>
              <c:layout>
                <c:manualLayout>
                  <c:x val="-2.3693603279569306E-2"/>
                  <c:y val="1.88929125265186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D4-49ED-BC69-B448C34E855D}"/>
                </c:ext>
              </c:extLst>
            </c:dLbl>
            <c:dLbl>
              <c:idx val="23"/>
              <c:layout>
                <c:manualLayout>
                  <c:x val="-2.1452013565324338E-2"/>
                  <c:y val="1.39145429543134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8D4-49ED-BC69-B448C34E855D}"/>
                </c:ext>
              </c:extLst>
            </c:dLbl>
            <c:dLbl>
              <c:idx val="27"/>
              <c:layout>
                <c:manualLayout>
                  <c:x val="-1.6968834136834567E-2"/>
                  <c:y val="1.88929125265186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D4-49ED-BC69-B448C34E855D}"/>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Sheet1!$B$2:$B$31</c:f>
              <c:strCache>
                <c:ptCount val="30"/>
                <c:pt idx="0">
                  <c:v>Jan</c:v>
                </c:pt>
                <c:pt idx="1">
                  <c:v>Feb</c:v>
                </c:pt>
                <c:pt idx="2">
                  <c:v>March</c:v>
                </c:pt>
                <c:pt idx="3">
                  <c:v>April</c:v>
                </c:pt>
                <c:pt idx="4">
                  <c:v>May</c:v>
                </c:pt>
                <c:pt idx="5">
                  <c:v>June</c:v>
                </c:pt>
                <c:pt idx="6">
                  <c:v>July</c:v>
                </c:pt>
                <c:pt idx="7">
                  <c:v>Aug</c:v>
                </c:pt>
                <c:pt idx="8">
                  <c:v>Sept</c:v>
                </c:pt>
                <c:pt idx="9">
                  <c:v>Oct</c:v>
                </c:pt>
                <c:pt idx="10">
                  <c:v>Nov</c:v>
                </c:pt>
                <c:pt idx="11">
                  <c:v>Dec</c:v>
                </c:pt>
                <c:pt idx="12">
                  <c:v>Jan</c:v>
                </c:pt>
                <c:pt idx="13">
                  <c:v>Feb</c:v>
                </c:pt>
                <c:pt idx="14">
                  <c:v>March</c:v>
                </c:pt>
                <c:pt idx="15">
                  <c:v>April</c:v>
                </c:pt>
                <c:pt idx="16">
                  <c:v>May</c:v>
                </c:pt>
                <c:pt idx="17">
                  <c:v>June</c:v>
                </c:pt>
                <c:pt idx="18">
                  <c:v>July</c:v>
                </c:pt>
                <c:pt idx="19">
                  <c:v>Aug</c:v>
                </c:pt>
                <c:pt idx="20">
                  <c:v>Sept</c:v>
                </c:pt>
                <c:pt idx="21">
                  <c:v>Oct</c:v>
                </c:pt>
                <c:pt idx="22">
                  <c:v>Nov</c:v>
                </c:pt>
                <c:pt idx="23">
                  <c:v>Dec</c:v>
                </c:pt>
                <c:pt idx="24">
                  <c:v>Jan</c:v>
                </c:pt>
                <c:pt idx="25">
                  <c:v>Feb</c:v>
                </c:pt>
                <c:pt idx="26">
                  <c:v>March</c:v>
                </c:pt>
                <c:pt idx="27">
                  <c:v>April</c:v>
                </c:pt>
                <c:pt idx="28">
                  <c:v>May</c:v>
                </c:pt>
                <c:pt idx="29">
                  <c:v>June</c:v>
                </c:pt>
              </c:strCache>
            </c:strRef>
          </c:cat>
          <c:val>
            <c:numRef>
              <c:f>Sheet1!$C$2:$C$31</c:f>
              <c:numCache>
                <c:formatCode>General</c:formatCode>
                <c:ptCount val="30"/>
                <c:pt idx="0">
                  <c:v>6474</c:v>
                </c:pt>
                <c:pt idx="1">
                  <c:v>5997</c:v>
                </c:pt>
                <c:pt idx="2">
                  <c:v>6481</c:v>
                </c:pt>
                <c:pt idx="3">
                  <c:v>6267</c:v>
                </c:pt>
                <c:pt idx="4">
                  <c:v>6343</c:v>
                </c:pt>
                <c:pt idx="5">
                  <c:v>5852</c:v>
                </c:pt>
                <c:pt idx="6">
                  <c:v>6205</c:v>
                </c:pt>
                <c:pt idx="7">
                  <c:v>6089</c:v>
                </c:pt>
                <c:pt idx="8">
                  <c:v>5442</c:v>
                </c:pt>
                <c:pt idx="9">
                  <c:v>6300</c:v>
                </c:pt>
                <c:pt idx="10">
                  <c:v>5583</c:v>
                </c:pt>
                <c:pt idx="11">
                  <c:v>5444</c:v>
                </c:pt>
                <c:pt idx="12">
                  <c:v>6371</c:v>
                </c:pt>
                <c:pt idx="13">
                  <c:v>5344</c:v>
                </c:pt>
                <c:pt idx="14">
                  <c:v>6198</c:v>
                </c:pt>
                <c:pt idx="15">
                  <c:v>6413</c:v>
                </c:pt>
                <c:pt idx="16">
                  <c:v>6023</c:v>
                </c:pt>
                <c:pt idx="17">
                  <c:v>5661</c:v>
                </c:pt>
                <c:pt idx="18">
                  <c:v>6032</c:v>
                </c:pt>
                <c:pt idx="19">
                  <c:v>5821</c:v>
                </c:pt>
                <c:pt idx="20">
                  <c:v>5798</c:v>
                </c:pt>
                <c:pt idx="21">
                  <c:v>6282</c:v>
                </c:pt>
                <c:pt idx="22">
                  <c:v>5288</c:v>
                </c:pt>
                <c:pt idx="23">
                  <c:v>5087</c:v>
                </c:pt>
                <c:pt idx="24">
                  <c:v>5968</c:v>
                </c:pt>
                <c:pt idx="25">
                  <c:v>5184</c:v>
                </c:pt>
                <c:pt idx="26">
                  <c:v>4931</c:v>
                </c:pt>
                <c:pt idx="27">
                  <c:v>3019</c:v>
                </c:pt>
                <c:pt idx="28">
                  <c:v>3517</c:v>
                </c:pt>
                <c:pt idx="29">
                  <c:v>3441</c:v>
                </c:pt>
              </c:numCache>
            </c:numRef>
          </c:val>
          <c:smooth val="0"/>
          <c:extLst>
            <c:ext xmlns:c16="http://schemas.microsoft.com/office/drawing/2014/chart" uri="{C3380CC4-5D6E-409C-BE32-E72D297353CC}">
              <c16:uniqueId val="{00000000-98D4-49ED-BC69-B448C34E855D}"/>
            </c:ext>
          </c:extLst>
        </c:ser>
        <c:dLbls>
          <c:showLegendKey val="0"/>
          <c:showVal val="0"/>
          <c:showCatName val="0"/>
          <c:showSerName val="0"/>
          <c:showPercent val="0"/>
          <c:showBubbleSize val="0"/>
        </c:dLbls>
        <c:smooth val="0"/>
        <c:axId val="295737728"/>
        <c:axId val="295738288"/>
      </c:lineChart>
      <c:catAx>
        <c:axId val="295737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95738288"/>
        <c:crosses val="autoZero"/>
        <c:auto val="1"/>
        <c:lblAlgn val="ctr"/>
        <c:lblOffset val="100"/>
        <c:noMultiLvlLbl val="0"/>
      </c:catAx>
      <c:valAx>
        <c:axId val="295738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dirty="0" smtClean="0">
                    <a:solidFill>
                      <a:srgbClr val="002060"/>
                    </a:solidFill>
                  </a:rPr>
                  <a:t>Admissions</a:t>
                </a:r>
                <a:endParaRPr lang="en-US" sz="1400" dirty="0">
                  <a:solidFill>
                    <a:srgbClr val="00206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95737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Alcohol Use</c:v>
                </c:pt>
              </c:strCache>
            </c:strRef>
          </c:tx>
          <c:spPr>
            <a:ln w="5715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2005</c:v>
                </c:pt>
                <c:pt idx="1">
                  <c:v>2007</c:v>
                </c:pt>
                <c:pt idx="2">
                  <c:v>2009</c:v>
                </c:pt>
                <c:pt idx="3">
                  <c:v>2011</c:v>
                </c:pt>
                <c:pt idx="4">
                  <c:v>2013</c:v>
                </c:pt>
                <c:pt idx="5">
                  <c:v>2015</c:v>
                </c:pt>
                <c:pt idx="6">
                  <c:v>2017</c:v>
                </c:pt>
                <c:pt idx="7">
                  <c:v>2019</c:v>
                </c:pt>
              </c:numCache>
            </c:numRef>
          </c:cat>
          <c:val>
            <c:numRef>
              <c:f>Sheet1!$B$2:$B$9</c:f>
              <c:numCache>
                <c:formatCode>General</c:formatCode>
                <c:ptCount val="8"/>
                <c:pt idx="0">
                  <c:v>45.3</c:v>
                </c:pt>
                <c:pt idx="1">
                  <c:v>44.7</c:v>
                </c:pt>
                <c:pt idx="2">
                  <c:v>43.5</c:v>
                </c:pt>
                <c:pt idx="3">
                  <c:v>41.5</c:v>
                </c:pt>
                <c:pt idx="4">
                  <c:v>36.700000000000003</c:v>
                </c:pt>
                <c:pt idx="5">
                  <c:v>30.2</c:v>
                </c:pt>
                <c:pt idx="6">
                  <c:v>30.4</c:v>
                </c:pt>
                <c:pt idx="7">
                  <c:v>25.9</c:v>
                </c:pt>
              </c:numCache>
            </c:numRef>
          </c:val>
          <c:smooth val="0"/>
          <c:extLst>
            <c:ext xmlns:c16="http://schemas.microsoft.com/office/drawing/2014/chart" uri="{C3380CC4-5D6E-409C-BE32-E72D297353CC}">
              <c16:uniqueId val="{00000000-EB7D-440E-B050-74CCEA912FDB}"/>
            </c:ext>
          </c:extLst>
        </c:ser>
        <c:ser>
          <c:idx val="1"/>
          <c:order val="1"/>
          <c:tx>
            <c:strRef>
              <c:f>Sheet1!$C$1</c:f>
              <c:strCache>
                <c:ptCount val="1"/>
                <c:pt idx="0">
                  <c:v>Binge Drinking</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2005</c:v>
                </c:pt>
                <c:pt idx="1">
                  <c:v>2007</c:v>
                </c:pt>
                <c:pt idx="2">
                  <c:v>2009</c:v>
                </c:pt>
                <c:pt idx="3">
                  <c:v>2011</c:v>
                </c:pt>
                <c:pt idx="4">
                  <c:v>2013</c:v>
                </c:pt>
                <c:pt idx="5">
                  <c:v>2015</c:v>
                </c:pt>
                <c:pt idx="6">
                  <c:v>2017</c:v>
                </c:pt>
                <c:pt idx="7">
                  <c:v>2019</c:v>
                </c:pt>
              </c:numCache>
            </c:numRef>
          </c:cat>
          <c:val>
            <c:numRef>
              <c:f>Sheet1!$C$2:$C$9</c:f>
              <c:numCache>
                <c:formatCode>General</c:formatCode>
                <c:ptCount val="8"/>
                <c:pt idx="0">
                  <c:v>27.8</c:v>
                </c:pt>
                <c:pt idx="1">
                  <c:v>26.2</c:v>
                </c:pt>
                <c:pt idx="2">
                  <c:v>24.2</c:v>
                </c:pt>
                <c:pt idx="3">
                  <c:v>22.3</c:v>
                </c:pt>
                <c:pt idx="4">
                  <c:v>20.8</c:v>
                </c:pt>
                <c:pt idx="5">
                  <c:v>14.2</c:v>
                </c:pt>
                <c:pt idx="6">
                  <c:v>14.9</c:v>
                </c:pt>
                <c:pt idx="7">
                  <c:v>12.9</c:v>
                </c:pt>
              </c:numCache>
            </c:numRef>
          </c:val>
          <c:smooth val="0"/>
          <c:extLst>
            <c:ext xmlns:c16="http://schemas.microsoft.com/office/drawing/2014/chart" uri="{C3380CC4-5D6E-409C-BE32-E72D297353CC}">
              <c16:uniqueId val="{00000001-EB7D-440E-B050-74CCEA912FDB}"/>
            </c:ext>
          </c:extLst>
        </c:ser>
        <c:dLbls>
          <c:dLblPos val="t"/>
          <c:showLegendKey val="0"/>
          <c:showVal val="1"/>
          <c:showCatName val="0"/>
          <c:showSerName val="0"/>
          <c:showPercent val="0"/>
          <c:showBubbleSize val="0"/>
        </c:dLbls>
        <c:smooth val="0"/>
        <c:axId val="299881968"/>
        <c:axId val="217287776"/>
      </c:lineChart>
      <c:catAx>
        <c:axId val="29988196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7287776"/>
        <c:crosses val="autoZero"/>
        <c:auto val="1"/>
        <c:lblAlgn val="ctr"/>
        <c:lblOffset val="100"/>
        <c:noMultiLvlLbl val="0"/>
      </c:catAx>
      <c:valAx>
        <c:axId val="217287776"/>
        <c:scaling>
          <c:orientation val="minMax"/>
          <c:max val="100"/>
        </c:scaling>
        <c:delete val="0"/>
        <c:axPos val="l"/>
        <c:majorGridlines>
          <c:spPr>
            <a:ln w="9525" cap="flat" cmpd="sng" algn="ctr">
              <a:solidFill>
                <a:schemeClr val="bg2">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99881968"/>
        <c:crosses val="autoZero"/>
        <c:crossBetween val="between"/>
      </c:valAx>
      <c:spPr>
        <a:noFill/>
        <a:ln>
          <a:solidFill>
            <a:schemeClr val="accent3"/>
          </a:solid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CT 12-17</c:v>
                </c:pt>
              </c:strCache>
            </c:strRef>
          </c:tx>
          <c:spPr>
            <a:ln w="4445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Sheet1!$B$2:$B$11</c:f>
              <c:numCache>
                <c:formatCode>General</c:formatCode>
                <c:ptCount val="10"/>
                <c:pt idx="0">
                  <c:v>11</c:v>
                </c:pt>
                <c:pt idx="1">
                  <c:v>10.8</c:v>
                </c:pt>
                <c:pt idx="2">
                  <c:v>10.1</c:v>
                </c:pt>
                <c:pt idx="3">
                  <c:v>8.4</c:v>
                </c:pt>
                <c:pt idx="4">
                  <c:v>6.9</c:v>
                </c:pt>
                <c:pt idx="5">
                  <c:v>6.8</c:v>
                </c:pt>
                <c:pt idx="6">
                  <c:v>6.4</c:v>
                </c:pt>
                <c:pt idx="7">
                  <c:v>5.4</c:v>
                </c:pt>
                <c:pt idx="8">
                  <c:v>4.0999999999999996</c:v>
                </c:pt>
                <c:pt idx="9">
                  <c:v>3.5</c:v>
                </c:pt>
              </c:numCache>
            </c:numRef>
          </c:val>
          <c:smooth val="0"/>
          <c:extLst>
            <c:ext xmlns:c16="http://schemas.microsoft.com/office/drawing/2014/chart" uri="{C3380CC4-5D6E-409C-BE32-E72D297353CC}">
              <c16:uniqueId val="{00000000-FCD7-4296-9384-2FDE50685733}"/>
            </c:ext>
          </c:extLst>
        </c:ser>
        <c:ser>
          <c:idx val="1"/>
          <c:order val="1"/>
          <c:tx>
            <c:strRef>
              <c:f>Sheet1!$C$1</c:f>
              <c:strCache>
                <c:ptCount val="1"/>
                <c:pt idx="0">
                  <c:v>CT 18-25</c:v>
                </c:pt>
              </c:strCache>
            </c:strRef>
          </c:tx>
          <c:spPr>
            <a:ln w="444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Sheet1!$C$2:$C$11</c:f>
              <c:numCache>
                <c:formatCode>General</c:formatCode>
                <c:ptCount val="10"/>
                <c:pt idx="0">
                  <c:v>41.5</c:v>
                </c:pt>
                <c:pt idx="1">
                  <c:v>41.3</c:v>
                </c:pt>
                <c:pt idx="2">
                  <c:v>41.8</c:v>
                </c:pt>
                <c:pt idx="3">
                  <c:v>37.700000000000003</c:v>
                </c:pt>
                <c:pt idx="4">
                  <c:v>34.1</c:v>
                </c:pt>
                <c:pt idx="5">
                  <c:v>35.6</c:v>
                </c:pt>
                <c:pt idx="6">
                  <c:v>35.700000000000003</c:v>
                </c:pt>
                <c:pt idx="7">
                  <c:v>33.9</c:v>
                </c:pt>
                <c:pt idx="8">
                  <c:v>31.7</c:v>
                </c:pt>
                <c:pt idx="9">
                  <c:v>27.3</c:v>
                </c:pt>
              </c:numCache>
            </c:numRef>
          </c:val>
          <c:smooth val="0"/>
          <c:extLst>
            <c:ext xmlns:c16="http://schemas.microsoft.com/office/drawing/2014/chart" uri="{C3380CC4-5D6E-409C-BE32-E72D297353CC}">
              <c16:uniqueId val="{00000001-FCD7-4296-9384-2FDE50685733}"/>
            </c:ext>
          </c:extLst>
        </c:ser>
        <c:ser>
          <c:idx val="2"/>
          <c:order val="2"/>
          <c:tx>
            <c:strRef>
              <c:f>Sheet1!$D$1</c:f>
              <c:strCache>
                <c:ptCount val="1"/>
                <c:pt idx="0">
                  <c:v>CT 26+</c:v>
                </c:pt>
              </c:strCache>
            </c:strRef>
          </c:tx>
          <c:spPr>
            <a:ln w="44450"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Sheet1!$D$2:$D$11</c:f>
              <c:numCache>
                <c:formatCode>General</c:formatCode>
                <c:ptCount val="10"/>
                <c:pt idx="0">
                  <c:v>24.6</c:v>
                </c:pt>
                <c:pt idx="1">
                  <c:v>24.2</c:v>
                </c:pt>
                <c:pt idx="2">
                  <c:v>24.8</c:v>
                </c:pt>
                <c:pt idx="3">
                  <c:v>24.6</c:v>
                </c:pt>
                <c:pt idx="4">
                  <c:v>21.6</c:v>
                </c:pt>
                <c:pt idx="5">
                  <c:v>20.6</c:v>
                </c:pt>
                <c:pt idx="6">
                  <c:v>21.5</c:v>
                </c:pt>
                <c:pt idx="7">
                  <c:v>22.3</c:v>
                </c:pt>
                <c:pt idx="8">
                  <c:v>21.5</c:v>
                </c:pt>
                <c:pt idx="9">
                  <c:v>20.3</c:v>
                </c:pt>
              </c:numCache>
            </c:numRef>
          </c:val>
          <c:smooth val="0"/>
          <c:extLst>
            <c:ext xmlns:c16="http://schemas.microsoft.com/office/drawing/2014/chart" uri="{C3380CC4-5D6E-409C-BE32-E72D297353CC}">
              <c16:uniqueId val="{00000002-FCD7-4296-9384-2FDE50685733}"/>
            </c:ext>
          </c:extLst>
        </c:ser>
        <c:dLbls>
          <c:showLegendKey val="0"/>
          <c:showVal val="0"/>
          <c:showCatName val="0"/>
          <c:showSerName val="0"/>
          <c:showPercent val="0"/>
          <c:showBubbleSize val="0"/>
        </c:dLbls>
        <c:smooth val="0"/>
        <c:axId val="322327504"/>
        <c:axId val="322328064"/>
      </c:lineChart>
      <c:catAx>
        <c:axId val="322327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322328064"/>
        <c:crosses val="autoZero"/>
        <c:auto val="1"/>
        <c:lblAlgn val="ctr"/>
        <c:lblOffset val="100"/>
        <c:noMultiLvlLbl val="0"/>
      </c:catAx>
      <c:valAx>
        <c:axId val="32232806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322327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902696826368973E-2"/>
          <c:y val="4.0194017067498658E-2"/>
          <c:w val="0.90380830390341604"/>
          <c:h val="0.89456847455352395"/>
        </c:manualLayout>
      </c:layout>
      <c:lineChart>
        <c:grouping val="standard"/>
        <c:varyColors val="0"/>
        <c:ser>
          <c:idx val="0"/>
          <c:order val="0"/>
          <c:tx>
            <c:strRef>
              <c:f>Sheet1!$B$1</c:f>
              <c:strCache>
                <c:ptCount val="1"/>
                <c:pt idx="0">
                  <c:v>Series 1</c:v>
                </c:pt>
              </c:strCache>
            </c:strRef>
          </c:tx>
          <c:spPr>
            <a:ln w="57150" cap="rnd">
              <a:solidFill>
                <a:schemeClr val="accent1"/>
              </a:solidFill>
              <a:round/>
            </a:ln>
            <a:effectLst/>
          </c:spPr>
          <c:marker>
            <c:symbol val="none"/>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Sheet1!$A$3:$A$13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Sheet1!$B$3:$B$13</c:f>
              <c:numCache>
                <c:formatCode>General</c:formatCode>
                <c:ptCount val="11"/>
                <c:pt idx="0">
                  <c:v>14</c:v>
                </c:pt>
                <c:pt idx="1">
                  <c:v>13.7</c:v>
                </c:pt>
                <c:pt idx="2">
                  <c:v>9.7000000000000011</c:v>
                </c:pt>
                <c:pt idx="3">
                  <c:v>13.3</c:v>
                </c:pt>
                <c:pt idx="4">
                  <c:v>11.3</c:v>
                </c:pt>
                <c:pt idx="5">
                  <c:v>12.1</c:v>
                </c:pt>
                <c:pt idx="6">
                  <c:v>14.8</c:v>
                </c:pt>
                <c:pt idx="7">
                  <c:v>13.3</c:v>
                </c:pt>
                <c:pt idx="8">
                  <c:v>9</c:v>
                </c:pt>
                <c:pt idx="9">
                  <c:v>10.7</c:v>
                </c:pt>
                <c:pt idx="10">
                  <c:v>8.8000000000000007</c:v>
                </c:pt>
              </c:numCache>
            </c:numRef>
          </c:val>
          <c:smooth val="0"/>
          <c:extLst>
            <c:ext xmlns:c16="http://schemas.microsoft.com/office/drawing/2014/chart" uri="{C3380CC4-5D6E-409C-BE32-E72D297353CC}">
              <c16:uniqueId val="{00000000-3BEF-4DBD-900D-34AD06D19B1A}"/>
            </c:ext>
          </c:extLst>
        </c:ser>
        <c:dLbls>
          <c:showLegendKey val="0"/>
          <c:showVal val="0"/>
          <c:showCatName val="0"/>
          <c:showSerName val="0"/>
          <c:showPercent val="0"/>
          <c:showBubbleSize val="0"/>
        </c:dLbls>
        <c:smooth val="0"/>
        <c:axId val="322330304"/>
        <c:axId val="322330864"/>
      </c:lineChart>
      <c:catAx>
        <c:axId val="32233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322330864"/>
        <c:crosses val="autoZero"/>
        <c:auto val="1"/>
        <c:lblAlgn val="ctr"/>
        <c:lblOffset val="100"/>
        <c:noMultiLvlLbl val="0"/>
      </c:catAx>
      <c:valAx>
        <c:axId val="322330864"/>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r>
                  <a:rPr lang="en-US" sz="1600" dirty="0">
                    <a:solidFill>
                      <a:srgbClr val="002060"/>
                    </a:solidFill>
                  </a:rPr>
                  <a:t>Reported Retailer Violation Rate</a:t>
                </a:r>
              </a:p>
            </c:rich>
          </c:tx>
          <c:layout>
            <c:manualLayout>
              <c:xMode val="edge"/>
              <c:yMode val="edge"/>
              <c:x val="1.24178991972366E-2"/>
              <c:y val="0.2322760729600570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322330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47026991996361E-2"/>
          <c:y val="3.3506402642475397E-2"/>
          <c:w val="0.91679206765820997"/>
          <c:h val="0.798747714733265"/>
        </c:manualLayout>
      </c:layout>
      <c:lineChart>
        <c:grouping val="standard"/>
        <c:varyColors val="0"/>
        <c:ser>
          <c:idx val="0"/>
          <c:order val="0"/>
          <c:tx>
            <c:strRef>
              <c:f>Sheet1!$B$1</c:f>
              <c:strCache>
                <c:ptCount val="1"/>
                <c:pt idx="0">
                  <c:v>Electronic Vapor Products</c:v>
                </c:pt>
              </c:strCache>
            </c:strRef>
          </c:tx>
          <c:spPr>
            <a:ln w="38100" cap="rnd" cmpd="sng">
              <a:solidFill>
                <a:srgbClr val="008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2011</c:v>
                </c:pt>
                <c:pt idx="1">
                  <c:v>2013</c:v>
                </c:pt>
                <c:pt idx="2">
                  <c:v>2015</c:v>
                </c:pt>
                <c:pt idx="3">
                  <c:v>2017</c:v>
                </c:pt>
                <c:pt idx="4">
                  <c:v>2019</c:v>
                </c:pt>
              </c:numCache>
            </c:numRef>
          </c:cat>
          <c:val>
            <c:numRef>
              <c:f>Sheet1!$B$2:$B$6</c:f>
              <c:numCache>
                <c:formatCode>General</c:formatCode>
                <c:ptCount val="5"/>
                <c:pt idx="0">
                  <c:v>2.4</c:v>
                </c:pt>
                <c:pt idx="1">
                  <c:v>5.3</c:v>
                </c:pt>
                <c:pt idx="2">
                  <c:v>7.2</c:v>
                </c:pt>
                <c:pt idx="3">
                  <c:v>14.7</c:v>
                </c:pt>
                <c:pt idx="4">
                  <c:v>27</c:v>
                </c:pt>
              </c:numCache>
            </c:numRef>
          </c:val>
          <c:smooth val="0"/>
          <c:extLst>
            <c:ext xmlns:c16="http://schemas.microsoft.com/office/drawing/2014/chart" uri="{C3380CC4-5D6E-409C-BE32-E72D297353CC}">
              <c16:uniqueId val="{00000000-F515-4C12-9C1F-6DD578B79A4D}"/>
            </c:ext>
          </c:extLst>
        </c:ser>
        <c:ser>
          <c:idx val="1"/>
          <c:order val="1"/>
          <c:tx>
            <c:strRef>
              <c:f>Sheet1!$C$1</c:f>
              <c:strCache>
                <c:ptCount val="1"/>
                <c:pt idx="0">
                  <c:v>Cigarettes</c:v>
                </c:pt>
              </c:strCache>
            </c:strRef>
          </c:tx>
          <c:spPr>
            <a:ln w="38100" cap="rnd" cmpd="sng">
              <a:solidFill>
                <a:srgbClr val="FF0000"/>
              </a:solidFill>
              <a:round/>
            </a:ln>
            <a:effectLst/>
          </c:spPr>
          <c:marker>
            <c:symbol val="none"/>
          </c:marker>
          <c:dLbls>
            <c:dLbl>
              <c:idx val="2"/>
              <c:layout>
                <c:manualLayout>
                  <c:x val="-2.1140992715070799E-2"/>
                  <c:y val="3.17899494649555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2C-4438-A53E-F31781407E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2011</c:v>
                </c:pt>
                <c:pt idx="1">
                  <c:v>2013</c:v>
                </c:pt>
                <c:pt idx="2">
                  <c:v>2015</c:v>
                </c:pt>
                <c:pt idx="3">
                  <c:v>2017</c:v>
                </c:pt>
                <c:pt idx="4">
                  <c:v>2019</c:v>
                </c:pt>
              </c:numCache>
            </c:numRef>
          </c:cat>
          <c:val>
            <c:numRef>
              <c:f>Sheet1!$C$2:$C$6</c:f>
              <c:numCache>
                <c:formatCode>General</c:formatCode>
                <c:ptCount val="5"/>
                <c:pt idx="0">
                  <c:v>14</c:v>
                </c:pt>
                <c:pt idx="1">
                  <c:v>8.9</c:v>
                </c:pt>
                <c:pt idx="2">
                  <c:v>5.6</c:v>
                </c:pt>
                <c:pt idx="3">
                  <c:v>3.5</c:v>
                </c:pt>
                <c:pt idx="4">
                  <c:v>3.7</c:v>
                </c:pt>
              </c:numCache>
            </c:numRef>
          </c:val>
          <c:smooth val="0"/>
          <c:extLst>
            <c:ext xmlns:c16="http://schemas.microsoft.com/office/drawing/2014/chart" uri="{C3380CC4-5D6E-409C-BE32-E72D297353CC}">
              <c16:uniqueId val="{00000000-802C-4438-A53E-F31781407EE1}"/>
            </c:ext>
          </c:extLst>
        </c:ser>
        <c:dLbls>
          <c:showLegendKey val="0"/>
          <c:showVal val="0"/>
          <c:showCatName val="0"/>
          <c:showSerName val="0"/>
          <c:showPercent val="0"/>
          <c:showBubbleSize val="0"/>
        </c:dLbls>
        <c:smooth val="0"/>
        <c:axId val="287440176"/>
        <c:axId val="270797040"/>
      </c:lineChart>
      <c:catAx>
        <c:axId val="28744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70797040"/>
        <c:crosses val="autoZero"/>
        <c:auto val="1"/>
        <c:lblAlgn val="ctr"/>
        <c:lblOffset val="100"/>
        <c:noMultiLvlLbl val="0"/>
      </c:catAx>
      <c:valAx>
        <c:axId val="270797040"/>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r>
                  <a:rPr lang="en-US" sz="1600" dirty="0">
                    <a:solidFill>
                      <a:srgbClr val="002060"/>
                    </a:solidFill>
                  </a:rPr>
                  <a:t>Percent</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7440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'Question 14'!$B$3</c:f>
              <c:strCache>
                <c:ptCount val="1"/>
                <c:pt idx="0">
                  <c:v>Responses</c:v>
                </c:pt>
              </c:strCache>
            </c:strRef>
          </c:tx>
          <c:spPr>
            <a:solidFill>
              <a:srgbClr val="008000"/>
            </a:solidFill>
            <a:ln>
              <a:prstDash val="solid"/>
            </a:ln>
            <a:effectLst>
              <a:outerShdw blurRad="50800" dist="38100" dir="18900000" algn="bl" rotWithShape="0">
                <a:prstClr val="black">
                  <a:alpha val="40000"/>
                </a:prstClr>
              </a:outerShdw>
            </a:effectLst>
          </c:spPr>
          <c:invertIfNegative val="0"/>
          <c:dPt>
            <c:idx val="0"/>
            <c:invertIfNegative val="0"/>
            <c:bubble3D val="0"/>
            <c:spPr>
              <a:solidFill>
                <a:srgbClr val="0070C0"/>
              </a:solidFill>
              <a:ln>
                <a:prstDash val="soli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1-9D14-40D4-8D8C-2D2597EA6082}"/>
              </c:ext>
            </c:extLst>
          </c:dPt>
          <c:dPt>
            <c:idx val="1"/>
            <c:invertIfNegative val="0"/>
            <c:bubble3D val="0"/>
            <c:spPr>
              <a:solidFill>
                <a:srgbClr val="FF0000"/>
              </a:solidFill>
              <a:ln>
                <a:solidFill>
                  <a:srgbClr val="FF0000"/>
                </a:solidFill>
                <a:prstDash val="soli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3-9D14-40D4-8D8C-2D2597EA6082}"/>
              </c:ext>
            </c:extLst>
          </c:dPt>
          <c:dPt>
            <c:idx val="3"/>
            <c:invertIfNegative val="0"/>
            <c:bubble3D val="0"/>
            <c:spPr>
              <a:solidFill>
                <a:srgbClr val="92D050"/>
              </a:solidFill>
              <a:ln>
                <a:prstDash val="soli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5-9D14-40D4-8D8C-2D2597EA6082}"/>
              </c:ext>
            </c:extLst>
          </c:dPt>
          <c:dPt>
            <c:idx val="4"/>
            <c:invertIfNegative val="0"/>
            <c:bubble3D val="0"/>
            <c:spPr>
              <a:solidFill>
                <a:srgbClr val="FFC000"/>
              </a:solidFill>
              <a:ln>
                <a:prstDash val="soli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7-9D14-40D4-8D8C-2D2597EA6082}"/>
              </c:ext>
            </c:extLst>
          </c:dPt>
          <c:dLbls>
            <c:numFmt formatCode="0%" sourceLinked="0"/>
            <c:spPr>
              <a:noFill/>
              <a:ln>
                <a:noFill/>
              </a:ln>
              <a:effectLst/>
            </c:spPr>
            <c:txPr>
              <a:bodyPr wrap="square" lIns="38100" tIns="19050" rIns="38100" bIns="19050" anchor="ctr">
                <a:spAutoFit/>
              </a:bodyPr>
              <a:lstStyle/>
              <a:p>
                <a:pPr>
                  <a:defRPr sz="1400" b="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14'!$A$4:$A$8</c:f>
              <c:strCache>
                <c:ptCount val="5"/>
                <c:pt idx="0">
                  <c:v>Flavored Liquids</c:v>
                </c:pt>
                <c:pt idx="1">
                  <c:v>Nicotine</c:v>
                </c:pt>
                <c:pt idx="2">
                  <c:v>THC/Marijuana Oils</c:v>
                </c:pt>
                <c:pt idx="3">
                  <c:v>CBD/hemp oil</c:v>
                </c:pt>
                <c:pt idx="4">
                  <c:v>Other</c:v>
                </c:pt>
              </c:strCache>
            </c:strRef>
          </c:cat>
          <c:val>
            <c:numRef>
              <c:f>'Question 14'!$B$4:$B$8</c:f>
              <c:numCache>
                <c:formatCode>0.00%</c:formatCode>
                <c:ptCount val="5"/>
                <c:pt idx="0">
                  <c:v>0.58620000000000005</c:v>
                </c:pt>
                <c:pt idx="1">
                  <c:v>0.57520000000000004</c:v>
                </c:pt>
                <c:pt idx="2">
                  <c:v>0.51319999999999999</c:v>
                </c:pt>
                <c:pt idx="3">
                  <c:v>0.22559999999999999</c:v>
                </c:pt>
                <c:pt idx="4">
                  <c:v>1.54E-2</c:v>
                </c:pt>
              </c:numCache>
            </c:numRef>
          </c:val>
          <c:extLst>
            <c:ext xmlns:c16="http://schemas.microsoft.com/office/drawing/2014/chart" uri="{C3380CC4-5D6E-409C-BE32-E72D297353CC}">
              <c16:uniqueId val="{00000000-7E6B-4940-B9BC-718887D15514}"/>
            </c:ext>
          </c:extLst>
        </c:ser>
        <c:dLbls>
          <c:showLegendKey val="0"/>
          <c:showVal val="0"/>
          <c:showCatName val="0"/>
          <c:showSerName val="0"/>
          <c:showPercent val="0"/>
          <c:showBubbleSize val="0"/>
        </c:dLbls>
        <c:gapWidth val="150"/>
        <c:axId val="520561744"/>
        <c:axId val="520561184"/>
      </c:barChart>
      <c:valAx>
        <c:axId val="520561184"/>
        <c:scaling>
          <c:orientation val="minMax"/>
          <c:max val="1"/>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solidFill>
                  <a:srgbClr val="002060"/>
                </a:solidFill>
              </a:defRPr>
            </a:pPr>
            <a:endParaRPr lang="en-US"/>
          </a:p>
        </c:txPr>
        <c:crossAx val="520561744"/>
        <c:crosses val="autoZero"/>
        <c:crossBetween val="between"/>
      </c:valAx>
      <c:catAx>
        <c:axId val="520561744"/>
        <c:scaling>
          <c:orientation val="minMax"/>
        </c:scaling>
        <c:delete val="0"/>
        <c:axPos val="b"/>
        <c:numFmt formatCode="General" sourceLinked="1"/>
        <c:majorTickMark val="out"/>
        <c:minorTickMark val="none"/>
        <c:tickLblPos val="nextTo"/>
        <c:txPr>
          <a:bodyPr/>
          <a:lstStyle/>
          <a:p>
            <a:pPr>
              <a:defRPr sz="1400">
                <a:solidFill>
                  <a:srgbClr val="002060"/>
                </a:solidFill>
              </a:defRPr>
            </a:pPr>
            <a:endParaRPr lang="en-US"/>
          </a:p>
        </c:txPr>
        <c:crossAx val="520561184"/>
        <c:crosses val="autoZero"/>
        <c:auto val="0"/>
        <c:lblAlgn val="ctr"/>
        <c:lblOffset val="100"/>
        <c:noMultiLvlLbl val="0"/>
      </c:catAx>
      <c:spPr>
        <a:ln>
          <a:solidFill>
            <a:schemeClr val="bg1">
              <a:lumMod val="75000"/>
            </a:schemeClr>
          </a:solidFill>
        </a:ln>
      </c:spPr>
    </c:plotArea>
    <c:plotVisOnly val="0"/>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64053646954801E-2"/>
          <c:y val="2.8490613915077199E-2"/>
          <c:w val="0.93348477381363903"/>
          <c:h val="0.78923710001117897"/>
        </c:manualLayout>
      </c:layout>
      <c:lineChart>
        <c:grouping val="standard"/>
        <c:varyColors val="0"/>
        <c:ser>
          <c:idx val="0"/>
          <c:order val="0"/>
          <c:tx>
            <c:strRef>
              <c:f>Sheet1!$B$1</c:f>
              <c:strCache>
                <c:ptCount val="1"/>
                <c:pt idx="0">
                  <c:v>US 12-17</c:v>
                </c:pt>
              </c:strCache>
            </c:strRef>
          </c:tx>
          <c:spPr>
            <a:ln w="38100" cap="rnd" cmpd="sng">
              <a:solidFill>
                <a:schemeClr val="accent5"/>
              </a:solidFill>
              <a:prstDash val="dash"/>
              <a:round/>
            </a:ln>
            <a:effectLst/>
          </c:spPr>
          <c:marker>
            <c:symbol val="none"/>
          </c:marker>
          <c:dLbls>
            <c:dLbl>
              <c:idx val="0"/>
              <c:layout>
                <c:manualLayout>
                  <c:x val="-2.0933499180011299E-2"/>
                  <c:y val="-2.20007903998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EA-4FCB-8F52-96B03DE7BD0A}"/>
                </c:ext>
              </c:extLst>
            </c:dLbl>
            <c:dLbl>
              <c:idx val="1"/>
              <c:layout>
                <c:manualLayout>
                  <c:x val="-2.0933499180011399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EA-4FCB-8F52-96B03DE7BD0A}"/>
                </c:ext>
              </c:extLst>
            </c:dLbl>
            <c:dLbl>
              <c:idx val="2"/>
              <c:layout>
                <c:manualLayout>
                  <c:x val="-2.0933499180011299E-2"/>
                  <c:y val="-1.616243559612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4EA-4FCB-8F52-96B03DE7BD0A}"/>
                </c:ext>
              </c:extLst>
            </c:dLbl>
            <c:dLbl>
              <c:idx val="3"/>
              <c:layout>
                <c:manualLayout>
                  <c:x val="-2.0933499180011299E-2"/>
                  <c:y val="-2.00546721319387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4EA-4FCB-8F52-96B03DE7BD0A}"/>
                </c:ext>
              </c:extLst>
            </c:dLbl>
            <c:dLbl>
              <c:idx val="4"/>
              <c:layout>
                <c:manualLayout>
                  <c:x val="-2.0933499180011399E-2"/>
                  <c:y val="-2.2000790399844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4EA-4FCB-8F52-96B03DE7BD0A}"/>
                </c:ext>
              </c:extLst>
            </c:dLbl>
            <c:dLbl>
              <c:idx val="5"/>
              <c:layout>
                <c:manualLayout>
                  <c:x val="-1.9837938040065301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4EA-4FCB-8F52-96B03DE7BD0A}"/>
                </c:ext>
              </c:extLst>
            </c:dLbl>
            <c:dLbl>
              <c:idx val="6"/>
              <c:layout>
                <c:manualLayout>
                  <c:x val="-2.0933499180011299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4EA-4FCB-8F52-96B03DE7BD0A}"/>
                </c:ext>
              </c:extLst>
            </c:dLbl>
            <c:dLbl>
              <c:idx val="7"/>
              <c:layout>
                <c:manualLayout>
                  <c:x val="-2.1229393276686801E-2"/>
                  <c:y val="-1.56866266067831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0C-4DFE-B7AF-B8BA835A86F2}"/>
                </c:ext>
              </c:extLst>
            </c:dLbl>
            <c:dLbl>
              <c:idx val="9"/>
              <c:layout>
                <c:manualLayout>
                  <c:x val="-3.45257043934823E-3"/>
                  <c:y val="1.0082098074683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0C-4DFE-B7AF-B8BA835A86F2}"/>
                </c:ext>
              </c:extLst>
            </c:dLbl>
            <c:dLbl>
              <c:idx val="10"/>
              <c:layout>
                <c:manualLayout>
                  <c:x val="-1.3182585561423056E-2"/>
                  <c:y val="3.639916904317129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7A4-4214-AD5B-AEA4E3B073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Sheet1!$B$2:$B$12</c:f>
              <c:numCache>
                <c:formatCode>0.0</c:formatCode>
                <c:ptCount val="11"/>
                <c:pt idx="0">
                  <c:v>13.37</c:v>
                </c:pt>
                <c:pt idx="1">
                  <c:v>13.84</c:v>
                </c:pt>
                <c:pt idx="2">
                  <c:v>14.13</c:v>
                </c:pt>
                <c:pt idx="3">
                  <c:v>13.86</c:v>
                </c:pt>
                <c:pt idx="4">
                  <c:v>13.47</c:v>
                </c:pt>
                <c:pt idx="5">
                  <c:v>13.28</c:v>
                </c:pt>
                <c:pt idx="6">
                  <c:v>12.86</c:v>
                </c:pt>
                <c:pt idx="7">
                  <c:v>12.29</c:v>
                </c:pt>
                <c:pt idx="8">
                  <c:v>12.19</c:v>
                </c:pt>
                <c:pt idx="9">
                  <c:v>12.45</c:v>
                </c:pt>
                <c:pt idx="10">
                  <c:v>13.2</c:v>
                </c:pt>
              </c:numCache>
            </c:numRef>
          </c:val>
          <c:smooth val="0"/>
          <c:extLst>
            <c:ext xmlns:c16="http://schemas.microsoft.com/office/drawing/2014/chart" uri="{C3380CC4-5D6E-409C-BE32-E72D297353CC}">
              <c16:uniqueId val="{00000000-BA9E-480B-A883-B1D323BDFB0D}"/>
            </c:ext>
          </c:extLst>
        </c:ser>
        <c:ser>
          <c:idx val="1"/>
          <c:order val="1"/>
          <c:tx>
            <c:strRef>
              <c:f>Sheet1!$C$1</c:f>
              <c:strCache>
                <c:ptCount val="1"/>
                <c:pt idx="0">
                  <c:v>US 18-25</c:v>
                </c:pt>
              </c:strCache>
            </c:strRef>
          </c:tx>
          <c:spPr>
            <a:ln w="38100" cap="rnd" cmpd="sng">
              <a:solidFill>
                <a:srgbClr val="FF000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Sheet1!$C$2:$C$12</c:f>
              <c:numCache>
                <c:formatCode>0.0</c:formatCode>
                <c:ptCount val="11"/>
                <c:pt idx="0">
                  <c:v>29.31</c:v>
                </c:pt>
                <c:pt idx="1">
                  <c:v>30.39</c:v>
                </c:pt>
                <c:pt idx="2">
                  <c:v>30.38</c:v>
                </c:pt>
                <c:pt idx="3">
                  <c:v>31.12</c:v>
                </c:pt>
                <c:pt idx="4">
                  <c:v>31.55</c:v>
                </c:pt>
                <c:pt idx="5">
                  <c:v>31.78</c:v>
                </c:pt>
                <c:pt idx="6">
                  <c:v>32.07</c:v>
                </c:pt>
                <c:pt idx="7">
                  <c:v>32.6</c:v>
                </c:pt>
                <c:pt idx="8">
                  <c:v>33.909999999999997</c:v>
                </c:pt>
                <c:pt idx="9">
                  <c:v>34.799999999999997</c:v>
                </c:pt>
                <c:pt idx="10">
                  <c:v>35.4</c:v>
                </c:pt>
              </c:numCache>
            </c:numRef>
          </c:val>
          <c:smooth val="0"/>
          <c:extLst>
            <c:ext xmlns:c16="http://schemas.microsoft.com/office/drawing/2014/chart" uri="{C3380CC4-5D6E-409C-BE32-E72D297353CC}">
              <c16:uniqueId val="{00000002-BA9E-480B-A883-B1D323BDFB0D}"/>
            </c:ext>
          </c:extLst>
        </c:ser>
        <c:ser>
          <c:idx val="2"/>
          <c:order val="2"/>
          <c:tx>
            <c:strRef>
              <c:f>Sheet1!$D$1</c:f>
              <c:strCache>
                <c:ptCount val="1"/>
                <c:pt idx="0">
                  <c:v>US 26+</c:v>
                </c:pt>
              </c:strCache>
            </c:strRef>
          </c:tx>
          <c:spPr>
            <a:ln w="38100" cap="rnd" cmpd="sng">
              <a:solidFill>
                <a:srgbClr val="00B050"/>
              </a:solidFill>
              <a:prstDash val="dash"/>
              <a:round/>
            </a:ln>
            <a:effectLst/>
          </c:spPr>
          <c:marker>
            <c:symbol val="none"/>
          </c:marker>
          <c:dLbls>
            <c:dLbl>
              <c:idx val="7"/>
              <c:layout>
                <c:manualLayout>
                  <c:x val="-2.0118341849352999E-2"/>
                  <c:y val="2.80243335216953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90C-4DFE-B7AF-B8BA835A86F2}"/>
                </c:ext>
              </c:extLst>
            </c:dLbl>
            <c:dLbl>
              <c:idx val="8"/>
              <c:layout>
                <c:manualLayout>
                  <c:x val="-1.78962389946857E-2"/>
                  <c:y val="3.93081266509143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90C-4DFE-B7AF-B8BA835A86F2}"/>
                </c:ext>
              </c:extLst>
            </c:dLbl>
            <c:dLbl>
              <c:idx val="9"/>
              <c:layout>
                <c:manualLayout>
                  <c:x val="-1.23046758468093E-3"/>
                  <c:y val="-1.43767164354752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0C-4DFE-B7AF-B8BA835A86F2}"/>
                </c:ext>
              </c:extLst>
            </c:dLbl>
            <c:dLbl>
              <c:idx val="10"/>
              <c:layout>
                <c:manualLayout>
                  <c:x val="-6.6498048910465929E-3"/>
                  <c:y val="-1.6524110158930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A4-4214-AD5B-AEA4E3B073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Sheet1!$D$2:$D$12</c:f>
              <c:numCache>
                <c:formatCode>0.0</c:formatCode>
                <c:ptCount val="11"/>
                <c:pt idx="0">
                  <c:v>7.38</c:v>
                </c:pt>
                <c:pt idx="1">
                  <c:v>7.88</c:v>
                </c:pt>
                <c:pt idx="2">
                  <c:v>7.95</c:v>
                </c:pt>
                <c:pt idx="3">
                  <c:v>8.25</c:v>
                </c:pt>
                <c:pt idx="4">
                  <c:v>8.89</c:v>
                </c:pt>
                <c:pt idx="5">
                  <c:v>9.6300000000000008</c:v>
                </c:pt>
                <c:pt idx="6">
                  <c:v>10.25</c:v>
                </c:pt>
                <c:pt idx="7">
                  <c:v>10.73</c:v>
                </c:pt>
                <c:pt idx="8">
                  <c:v>11.61</c:v>
                </c:pt>
                <c:pt idx="9">
                  <c:v>12.73</c:v>
                </c:pt>
                <c:pt idx="10">
                  <c:v>15.2</c:v>
                </c:pt>
              </c:numCache>
            </c:numRef>
          </c:val>
          <c:smooth val="0"/>
          <c:extLst>
            <c:ext xmlns:c16="http://schemas.microsoft.com/office/drawing/2014/chart" uri="{C3380CC4-5D6E-409C-BE32-E72D297353CC}">
              <c16:uniqueId val="{00000003-BA9E-480B-A883-B1D323BDFB0D}"/>
            </c:ext>
          </c:extLst>
        </c:ser>
        <c:ser>
          <c:idx val="3"/>
          <c:order val="3"/>
          <c:tx>
            <c:strRef>
              <c:f>Sheet1!$E$1</c:f>
              <c:strCache>
                <c:ptCount val="1"/>
                <c:pt idx="0">
                  <c:v>CT 12-17</c:v>
                </c:pt>
              </c:strCache>
            </c:strRef>
          </c:tx>
          <c:spPr>
            <a:ln w="38100" cap="rnd" cmpd="sng">
              <a:solidFill>
                <a:srgbClr val="0070C0"/>
              </a:solidFill>
              <a:prstDash val="solid"/>
              <a:round/>
            </a:ln>
            <a:effectLst/>
          </c:spPr>
          <c:marker>
            <c:symbol val="none"/>
          </c:marker>
          <c:dLbls>
            <c:dLbl>
              <c:idx val="9"/>
              <c:layout>
                <c:manualLayout>
                  <c:x val="-9.0078275760164805E-3"/>
                  <c:y val="-2.6423595224061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Sheet1!$E$2:$E$12</c:f>
              <c:numCache>
                <c:formatCode>0.0</c:formatCode>
                <c:ptCount val="11"/>
                <c:pt idx="0">
                  <c:v>15.91</c:v>
                </c:pt>
                <c:pt idx="1">
                  <c:v>16.77</c:v>
                </c:pt>
                <c:pt idx="2">
                  <c:v>16.25</c:v>
                </c:pt>
                <c:pt idx="3">
                  <c:v>16.170000000000002</c:v>
                </c:pt>
                <c:pt idx="4">
                  <c:v>16.02</c:v>
                </c:pt>
                <c:pt idx="5">
                  <c:v>15.65</c:v>
                </c:pt>
                <c:pt idx="6">
                  <c:v>15.63</c:v>
                </c:pt>
                <c:pt idx="7">
                  <c:v>14.1</c:v>
                </c:pt>
                <c:pt idx="8">
                  <c:v>14.7</c:v>
                </c:pt>
                <c:pt idx="9">
                  <c:v>16.100000000000001</c:v>
                </c:pt>
              </c:numCache>
            </c:numRef>
          </c:val>
          <c:smooth val="0"/>
          <c:extLst>
            <c:ext xmlns:c16="http://schemas.microsoft.com/office/drawing/2014/chart" uri="{C3380CC4-5D6E-409C-BE32-E72D297353CC}">
              <c16:uniqueId val="{00000004-BA9E-480B-A883-B1D323BDFB0D}"/>
            </c:ext>
          </c:extLst>
        </c:ser>
        <c:ser>
          <c:idx val="4"/>
          <c:order val="4"/>
          <c:tx>
            <c:strRef>
              <c:f>Sheet1!$F$1</c:f>
              <c:strCache>
                <c:ptCount val="1"/>
                <c:pt idx="0">
                  <c:v>CT 18-25</c:v>
                </c:pt>
              </c:strCache>
            </c:strRef>
          </c:tx>
          <c:spPr>
            <a:ln w="38100" cap="rnd" cmpd="sng">
              <a:solidFill>
                <a:srgbClr val="FF0000"/>
              </a:solidFill>
              <a:prstDash val="solid"/>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Sheet1!$F$2:$F$12</c:f>
              <c:numCache>
                <c:formatCode>0.0</c:formatCode>
                <c:ptCount val="11"/>
                <c:pt idx="0">
                  <c:v>37.1</c:v>
                </c:pt>
                <c:pt idx="1">
                  <c:v>39.03</c:v>
                </c:pt>
                <c:pt idx="2">
                  <c:v>36.94</c:v>
                </c:pt>
                <c:pt idx="3">
                  <c:v>38.950000000000003</c:v>
                </c:pt>
                <c:pt idx="4">
                  <c:v>39.409999999999997</c:v>
                </c:pt>
                <c:pt idx="5">
                  <c:v>38.82</c:v>
                </c:pt>
                <c:pt idx="6">
                  <c:v>42.1</c:v>
                </c:pt>
                <c:pt idx="7">
                  <c:v>43.5</c:v>
                </c:pt>
                <c:pt idx="8">
                  <c:v>45.2</c:v>
                </c:pt>
                <c:pt idx="9">
                  <c:v>46.4</c:v>
                </c:pt>
              </c:numCache>
            </c:numRef>
          </c:val>
          <c:smooth val="0"/>
          <c:extLst>
            <c:ext xmlns:c16="http://schemas.microsoft.com/office/drawing/2014/chart" uri="{C3380CC4-5D6E-409C-BE32-E72D297353CC}">
              <c16:uniqueId val="{00000005-BA9E-480B-A883-B1D323BDFB0D}"/>
            </c:ext>
          </c:extLst>
        </c:ser>
        <c:ser>
          <c:idx val="5"/>
          <c:order val="5"/>
          <c:tx>
            <c:strRef>
              <c:f>Sheet1!$G$1</c:f>
              <c:strCache>
                <c:ptCount val="1"/>
                <c:pt idx="0">
                  <c:v>CT 26+</c:v>
                </c:pt>
              </c:strCache>
            </c:strRef>
          </c:tx>
          <c:spPr>
            <a:ln w="38100" cap="rnd" cmpd="sng">
              <a:solidFill>
                <a:srgbClr val="00B050"/>
              </a:solidFill>
              <a:prstDash val="solid"/>
              <a:round/>
            </a:ln>
            <a:effectLst/>
          </c:spPr>
          <c:marker>
            <c:symbol val="none"/>
          </c:marker>
          <c:dLbls>
            <c:dLbl>
              <c:idx val="5"/>
              <c:layout>
                <c:manualLayout>
                  <c:x val="-1.7611188456960799E-2"/>
                  <c:y val="-2.2000790399844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4EA-4FCB-8F52-96B03DE7BD0A}"/>
                </c:ext>
              </c:extLst>
            </c:dLbl>
            <c:dLbl>
              <c:idx val="6"/>
              <c:layout>
                <c:manualLayout>
                  <c:x val="-1.9837938040065301E-2"/>
                  <c:y val="-8.377962524504619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4EA-4FCB-8F52-96B03DE7BD0A}"/>
                </c:ext>
              </c:extLst>
            </c:dLbl>
            <c:dLbl>
              <c:idx val="7"/>
              <c:layout>
                <c:manualLayout>
                  <c:x val="-2.0118341849352999E-2"/>
                  <c:y val="3.58508227561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0C-4DFE-B7AF-B8BA835A86F2}"/>
                </c:ext>
              </c:extLst>
            </c:dLbl>
            <c:dLbl>
              <c:idx val="8"/>
              <c:layout>
                <c:manualLayout>
                  <c:x val="-1.78962389946857E-2"/>
                  <c:y val="3.63991690431721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90C-4DFE-B7AF-B8BA835A86F2}"/>
                </c:ext>
              </c:extLst>
            </c:dLbl>
            <c:dLbl>
              <c:idx val="9"/>
              <c:layout>
                <c:manualLayout>
                  <c:x val="-1.19416157347278E-4"/>
                  <c:y val="-1.99814140536942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2008-2009</c:v>
                </c:pt>
                <c:pt idx="1">
                  <c:v>2009-2010</c:v>
                </c:pt>
                <c:pt idx="2">
                  <c:v>2010-2011</c:v>
                </c:pt>
                <c:pt idx="3">
                  <c:v>2011-2012</c:v>
                </c:pt>
                <c:pt idx="4">
                  <c:v>2012-2013</c:v>
                </c:pt>
                <c:pt idx="5">
                  <c:v>2013-2014</c:v>
                </c:pt>
                <c:pt idx="6">
                  <c:v>2014-2015</c:v>
                </c:pt>
                <c:pt idx="7">
                  <c:v>2015-2016</c:v>
                </c:pt>
                <c:pt idx="8">
                  <c:v>2016-2017</c:v>
                </c:pt>
                <c:pt idx="9">
                  <c:v>2017-2018</c:v>
                </c:pt>
                <c:pt idx="10">
                  <c:v>2019</c:v>
                </c:pt>
              </c:strCache>
            </c:strRef>
          </c:cat>
          <c:val>
            <c:numRef>
              <c:f>Sheet1!$G$2:$G$12</c:f>
              <c:numCache>
                <c:formatCode>0.0</c:formatCode>
                <c:ptCount val="11"/>
                <c:pt idx="0">
                  <c:v>8.25</c:v>
                </c:pt>
                <c:pt idx="1">
                  <c:v>9.31</c:v>
                </c:pt>
                <c:pt idx="2">
                  <c:v>9.23</c:v>
                </c:pt>
                <c:pt idx="3">
                  <c:v>9.36</c:v>
                </c:pt>
                <c:pt idx="4">
                  <c:v>9.7200000000000006</c:v>
                </c:pt>
                <c:pt idx="5">
                  <c:v>9.83</c:v>
                </c:pt>
                <c:pt idx="6">
                  <c:v>11.41</c:v>
                </c:pt>
                <c:pt idx="7">
                  <c:v>10.6</c:v>
                </c:pt>
                <c:pt idx="8">
                  <c:v>11.7</c:v>
                </c:pt>
                <c:pt idx="9">
                  <c:v>14.2</c:v>
                </c:pt>
              </c:numCache>
            </c:numRef>
          </c:val>
          <c:smooth val="0"/>
          <c:extLst>
            <c:ext xmlns:c16="http://schemas.microsoft.com/office/drawing/2014/chart" uri="{C3380CC4-5D6E-409C-BE32-E72D297353CC}">
              <c16:uniqueId val="{00000006-BA9E-480B-A883-B1D323BDFB0D}"/>
            </c:ext>
          </c:extLst>
        </c:ser>
        <c:dLbls>
          <c:showLegendKey val="0"/>
          <c:showVal val="0"/>
          <c:showCatName val="0"/>
          <c:showSerName val="0"/>
          <c:showPercent val="0"/>
          <c:showBubbleSize val="0"/>
        </c:dLbls>
        <c:smooth val="0"/>
        <c:axId val="288664288"/>
        <c:axId val="288664848"/>
      </c:lineChart>
      <c:catAx>
        <c:axId val="28866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8664848"/>
        <c:crosses val="autoZero"/>
        <c:auto val="1"/>
        <c:lblAlgn val="ctr"/>
        <c:lblOffset val="100"/>
        <c:noMultiLvlLbl val="0"/>
      </c:catAx>
      <c:valAx>
        <c:axId val="288664848"/>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8664288"/>
        <c:crosses val="autoZero"/>
        <c:crossBetween val="between"/>
        <c:majorUnit val="5"/>
      </c:valAx>
      <c:spPr>
        <a:noFill/>
        <a:ln>
          <a:noFill/>
        </a:ln>
        <a:effectLst/>
      </c:spPr>
    </c:plotArea>
    <c:legend>
      <c:legendPos val="b"/>
      <c:layout>
        <c:manualLayout>
          <c:xMode val="edge"/>
          <c:yMode val="edge"/>
          <c:x val="0.28531616936762999"/>
          <c:y val="0.887944535619553"/>
          <c:w val="0.41714609556407001"/>
          <c:h val="0.112055464380447"/>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2.41515754413613E-2"/>
          <c:w val="0.95272173009623795"/>
          <c:h val="0.78751271942767398"/>
        </c:manualLayout>
      </c:layout>
      <c:lineChart>
        <c:grouping val="standard"/>
        <c:varyColors val="0"/>
        <c:ser>
          <c:idx val="0"/>
          <c:order val="0"/>
          <c:tx>
            <c:strRef>
              <c:f>Sheet1!$B$1</c:f>
              <c:strCache>
                <c:ptCount val="1"/>
                <c:pt idx="0">
                  <c:v>12-17 Years</c:v>
                </c:pt>
              </c:strCache>
            </c:strRef>
          </c:tx>
          <c:spPr>
            <a:ln w="63500" cap="rnd">
              <a:solidFill>
                <a:srgbClr val="0070C0"/>
              </a:solidFill>
              <a:round/>
            </a:ln>
            <a:effectLst/>
          </c:spPr>
          <c:marker>
            <c:symbol val="none"/>
          </c:marker>
          <c:dLbls>
            <c:dLbl>
              <c:idx val="0"/>
              <c:layout>
                <c:manualLayout>
                  <c:x val="-3.9970575274362458E-2"/>
                  <c:y val="-1.65584727980753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61E-4CAE-93D9-43A772EB9097}"/>
                </c:ext>
              </c:extLst>
            </c:dLbl>
            <c:dLbl>
              <c:idx val="2"/>
              <c:layout>
                <c:manualLayout>
                  <c:x val="-1.9395096265614514E-2"/>
                  <c:y val="2.6450806169988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1E-4CAE-93D9-43A772EB9097}"/>
                </c:ext>
              </c:extLst>
            </c:dLbl>
            <c:dLbl>
              <c:idx val="3"/>
              <c:layout>
                <c:manualLayout>
                  <c:x val="-2.5892615952587628E-2"/>
                  <c:y val="2.6450806169988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61E-4CAE-93D9-43A772EB9097}"/>
                </c:ext>
              </c:extLst>
            </c:dLbl>
            <c:dLbl>
              <c:idx val="4"/>
              <c:layout>
                <c:manualLayout>
                  <c:x val="-2.1560936161272189E-2"/>
                  <c:y val="3.1510721342702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1E-4CAE-93D9-43A772EB9097}"/>
                </c:ext>
              </c:extLst>
            </c:dLbl>
            <c:dLbl>
              <c:idx val="6"/>
              <c:layout>
                <c:manualLayout>
                  <c:x val="-1.8312176317785752E-2"/>
                  <c:y val="2.89807637563456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1E-4CAE-93D9-43A772EB9097}"/>
                </c:ext>
              </c:extLst>
            </c:dLbl>
            <c:dLbl>
              <c:idx val="7"/>
              <c:layout>
                <c:manualLayout>
                  <c:x val="-2.1560936161272189E-2"/>
                  <c:y val="1.8860933410918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1E-4CAE-93D9-43A772EB9097}"/>
                </c:ext>
              </c:extLst>
            </c:dLbl>
            <c:dLbl>
              <c:idx val="8"/>
              <c:layout>
                <c:manualLayout>
                  <c:x val="-2.264385610910119E-2"/>
                  <c:y val="1.3801018238205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1E-4CAE-93D9-43A772EB90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Sheet1!$B$2:$B$10</c:f>
              <c:numCache>
                <c:formatCode>0.0</c:formatCode>
                <c:ptCount val="9"/>
                <c:pt idx="0">
                  <c:v>23.45</c:v>
                </c:pt>
                <c:pt idx="1">
                  <c:v>18.29</c:v>
                </c:pt>
                <c:pt idx="2">
                  <c:v>23.05</c:v>
                </c:pt>
                <c:pt idx="3">
                  <c:v>23.03</c:v>
                </c:pt>
                <c:pt idx="4">
                  <c:v>21.8</c:v>
                </c:pt>
                <c:pt idx="6">
                  <c:v>24.73</c:v>
                </c:pt>
                <c:pt idx="7">
                  <c:v>22.39</c:v>
                </c:pt>
                <c:pt idx="8">
                  <c:v>20.6</c:v>
                </c:pt>
              </c:numCache>
            </c:numRef>
          </c:val>
          <c:smooth val="0"/>
          <c:extLst>
            <c:ext xmlns:c16="http://schemas.microsoft.com/office/drawing/2014/chart" uri="{C3380CC4-5D6E-409C-BE32-E72D297353CC}">
              <c16:uniqueId val="{00000000-CF82-40C0-A0DF-C5373E04BE2C}"/>
            </c:ext>
          </c:extLst>
        </c:ser>
        <c:ser>
          <c:idx val="1"/>
          <c:order val="1"/>
          <c:tx>
            <c:strRef>
              <c:f>Sheet1!$C$1</c:f>
              <c:strCache>
                <c:ptCount val="1"/>
                <c:pt idx="0">
                  <c:v>18-25 Years</c:v>
                </c:pt>
              </c:strCache>
            </c:strRef>
          </c:tx>
          <c:spPr>
            <a:ln w="63500" cap="rnd">
              <a:solidFill>
                <a:srgbClr val="FF0000"/>
              </a:solidFill>
              <a:round/>
            </a:ln>
            <a:effectLst/>
          </c:spPr>
          <c:marker>
            <c:symbol val="none"/>
          </c:marker>
          <c:dLbls>
            <c:dLbl>
              <c:idx val="0"/>
              <c:layout>
                <c:manualLayout>
                  <c:x val="-1.93804765656452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82-40C0-A0DF-C5373E04BE2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Sheet1!$C$2:$C$10</c:f>
              <c:numCache>
                <c:formatCode>0.0</c:formatCode>
                <c:ptCount val="9"/>
                <c:pt idx="0">
                  <c:v>15.41</c:v>
                </c:pt>
                <c:pt idx="1">
                  <c:v>13.26</c:v>
                </c:pt>
                <c:pt idx="2">
                  <c:v>12.35</c:v>
                </c:pt>
                <c:pt idx="3">
                  <c:v>12.27</c:v>
                </c:pt>
                <c:pt idx="4">
                  <c:v>11.72</c:v>
                </c:pt>
                <c:pt idx="6">
                  <c:v>11.29</c:v>
                </c:pt>
                <c:pt idx="7">
                  <c:v>10.42</c:v>
                </c:pt>
                <c:pt idx="8">
                  <c:v>9.25</c:v>
                </c:pt>
              </c:numCache>
            </c:numRef>
          </c:val>
          <c:smooth val="0"/>
          <c:extLst>
            <c:ext xmlns:c16="http://schemas.microsoft.com/office/drawing/2014/chart" uri="{C3380CC4-5D6E-409C-BE32-E72D297353CC}">
              <c16:uniqueId val="{00000003-CF82-40C0-A0DF-C5373E04BE2C}"/>
            </c:ext>
          </c:extLst>
        </c:ser>
        <c:ser>
          <c:idx val="2"/>
          <c:order val="2"/>
          <c:tx>
            <c:strRef>
              <c:f>Sheet1!$D$1</c:f>
              <c:strCache>
                <c:ptCount val="1"/>
                <c:pt idx="0">
                  <c:v>26 or Older </c:v>
                </c:pt>
              </c:strCache>
            </c:strRef>
          </c:tx>
          <c:spPr>
            <a:ln w="63500" cap="rnd">
              <a:solidFill>
                <a:srgbClr val="00B050"/>
              </a:solidFill>
              <a:round/>
            </a:ln>
            <a:effectLst/>
          </c:spPr>
          <c:marker>
            <c:symbol val="none"/>
          </c:marker>
          <c:dLbls>
            <c:dLbl>
              <c:idx val="1"/>
              <c:layout>
                <c:manualLayout>
                  <c:x val="-1.90298970008625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4A-457A-9214-6BE5F14599A7}"/>
                </c:ext>
              </c:extLst>
            </c:dLbl>
            <c:dLbl>
              <c:idx val="6"/>
              <c:layout>
                <c:manualLayout>
                  <c:x val="-2.264385610910111E-2"/>
                  <c:y val="-4.69179638343559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1E-4CAE-93D9-43A772EB9097}"/>
                </c:ext>
              </c:extLst>
            </c:dLbl>
            <c:dLbl>
              <c:idx val="7"/>
              <c:layout>
                <c:manualLayout>
                  <c:x val="-2.1560936161272189E-2"/>
                  <c:y val="-5.4507836593426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1E-4CAE-93D9-43A772EB9097}"/>
                </c:ext>
              </c:extLst>
            </c:dLbl>
            <c:dLbl>
              <c:idx val="8"/>
              <c:layout>
                <c:manualLayout>
                  <c:x val="-1.9395096265614514E-2"/>
                  <c:y val="-6.46276669388529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1E-4CAE-93D9-43A772EB90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Sheet1!$D$2:$D$10</c:f>
              <c:numCache>
                <c:formatCode>0.0</c:formatCode>
                <c:ptCount val="9"/>
                <c:pt idx="0">
                  <c:v>34.909999999999997</c:v>
                </c:pt>
                <c:pt idx="1">
                  <c:v>32.65</c:v>
                </c:pt>
                <c:pt idx="2">
                  <c:v>28.26</c:v>
                </c:pt>
                <c:pt idx="3">
                  <c:v>26.94</c:v>
                </c:pt>
                <c:pt idx="4">
                  <c:v>28.06</c:v>
                </c:pt>
                <c:pt idx="6">
                  <c:v>25.69</c:v>
                </c:pt>
                <c:pt idx="7">
                  <c:v>23.86</c:v>
                </c:pt>
                <c:pt idx="8">
                  <c:v>22.06</c:v>
                </c:pt>
              </c:numCache>
            </c:numRef>
          </c:val>
          <c:smooth val="0"/>
          <c:extLst>
            <c:ext xmlns:c16="http://schemas.microsoft.com/office/drawing/2014/chart" uri="{C3380CC4-5D6E-409C-BE32-E72D297353CC}">
              <c16:uniqueId val="{00000006-CF82-40C0-A0DF-C5373E04BE2C}"/>
            </c:ext>
          </c:extLst>
        </c:ser>
        <c:dLbls>
          <c:dLblPos val="t"/>
          <c:showLegendKey val="0"/>
          <c:showVal val="1"/>
          <c:showCatName val="0"/>
          <c:showSerName val="0"/>
          <c:showPercent val="0"/>
          <c:showBubbleSize val="0"/>
        </c:dLbls>
        <c:smooth val="0"/>
        <c:axId val="288668208"/>
        <c:axId val="288668768"/>
      </c:lineChart>
      <c:catAx>
        <c:axId val="28866820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8668768"/>
        <c:crosses val="autoZero"/>
        <c:auto val="1"/>
        <c:lblAlgn val="ctr"/>
        <c:lblOffset val="100"/>
        <c:noMultiLvlLbl val="0"/>
      </c:catAx>
      <c:valAx>
        <c:axId val="288668768"/>
        <c:scaling>
          <c:orientation val="minMax"/>
          <c:max val="50"/>
        </c:scaling>
        <c:delete val="0"/>
        <c:axPos val="l"/>
        <c:majorGridlines>
          <c:spPr>
            <a:ln w="9525" cap="flat" cmpd="sng" algn="ctr">
              <a:solidFill>
                <a:schemeClr val="bg2"/>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88668208"/>
        <c:crosses val="autoZero"/>
        <c:crossBetween val="between"/>
      </c:valAx>
      <c:spPr>
        <a:noFill/>
        <a:ln>
          <a:noFill/>
        </a:ln>
        <a:effectLst/>
      </c:spPr>
    </c:plotArea>
    <c:legend>
      <c:legendPos val="b"/>
      <c:layout>
        <c:manualLayout>
          <c:xMode val="edge"/>
          <c:yMode val="edge"/>
          <c:x val="0.16943034185044401"/>
          <c:y val="0.89919080212511404"/>
          <c:w val="0.67099936655862602"/>
          <c:h val="9.8168090473109704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0.06531</cdr:x>
      <cdr:y>0.70307</cdr:y>
    </cdr:from>
    <cdr:to>
      <cdr:x>0.33358</cdr:x>
      <cdr:y>0.82275</cdr:y>
    </cdr:to>
    <cdr:sp macro="" textlink="">
      <cdr:nvSpPr>
        <cdr:cNvPr id="2" name="TextBox 11">
          <a:extLst xmlns:a="http://schemas.openxmlformats.org/drawingml/2006/main">
            <a:ext uri="{FF2B5EF4-FFF2-40B4-BE49-F238E27FC236}">
              <a16:creationId xmlns:a16="http://schemas.microsoft.com/office/drawing/2014/main" id="{BB9260AD-252C-4FEF-ACF3-BBD8F0F2687B}"/>
            </a:ext>
          </a:extLst>
        </cdr:cNvPr>
        <cdr:cNvSpPr txBox="1"/>
      </cdr:nvSpPr>
      <cdr:spPr>
        <a:xfrm xmlns:a="http://schemas.openxmlformats.org/drawingml/2006/main">
          <a:off x="641948" y="3797003"/>
          <a:ext cx="2637067"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a:solidFill>
                <a:srgbClr val="002060"/>
              </a:solidFill>
            </a:rPr>
            <a:t>Fentanyl-Involved Deaths</a:t>
          </a:r>
        </a:p>
        <a:p xmlns:a="http://schemas.openxmlformats.org/drawingml/2006/main">
          <a:pPr algn="ctr"/>
          <a:r>
            <a:rPr lang="en-US" dirty="0">
              <a:solidFill>
                <a:srgbClr val="002060"/>
              </a:solidFill>
            </a:rPr>
            <a:t>(n=979)</a:t>
          </a:r>
        </a:p>
      </cdr:txBody>
    </cdr:sp>
  </cdr:relSizeAnchor>
  <cdr:relSizeAnchor xmlns:cdr="http://schemas.openxmlformats.org/drawingml/2006/chartDrawing">
    <cdr:from>
      <cdr:x>0.71333</cdr:x>
      <cdr:y>0.10822</cdr:y>
    </cdr:from>
    <cdr:to>
      <cdr:x>0.94099</cdr:x>
      <cdr:y>0.2261</cdr:y>
    </cdr:to>
    <cdr:sp macro="" textlink="">
      <cdr:nvSpPr>
        <cdr:cNvPr id="3" name="Callout: Line 2">
          <a:extLst xmlns:a="http://schemas.openxmlformats.org/drawingml/2006/main">
            <a:ext uri="{FF2B5EF4-FFF2-40B4-BE49-F238E27FC236}">
              <a16:creationId xmlns:a16="http://schemas.microsoft.com/office/drawing/2014/main" id="{1115C2A1-C38C-4FB8-9072-B02A66E3F668}"/>
            </a:ext>
          </a:extLst>
        </cdr:cNvPr>
        <cdr:cNvSpPr/>
      </cdr:nvSpPr>
      <cdr:spPr>
        <a:xfrm xmlns:a="http://schemas.openxmlformats.org/drawingml/2006/main">
          <a:off x="7704038" y="593325"/>
          <a:ext cx="2458809" cy="646331"/>
        </a:xfrm>
        <a:prstGeom xmlns:a="http://schemas.openxmlformats.org/drawingml/2006/main" prst="borderCallout1">
          <a:avLst>
            <a:gd name="adj1" fmla="val 4464"/>
            <a:gd name="adj2" fmla="val -451"/>
            <a:gd name="adj3" fmla="val 83929"/>
            <a:gd name="adj4" fmla="val -39319"/>
          </a:avLst>
        </a:prstGeom>
        <a:solidFill xmlns:a="http://schemas.openxmlformats.org/drawingml/2006/main">
          <a:schemeClr val="bg1"/>
        </a:solidFill>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200" dirty="0">
              <a:solidFill>
                <a:schemeClr val="tx1"/>
              </a:solidFill>
            </a:rPr>
            <a:t>Only 15% of Prescription Opioid-Involved Deaths did not involve other substances</a:t>
          </a:r>
        </a:p>
      </cdr:txBody>
    </cdr:sp>
  </cdr:relSizeAnchor>
  <cdr:relSizeAnchor xmlns:cdr="http://schemas.openxmlformats.org/drawingml/2006/chartDrawing">
    <cdr:from>
      <cdr:x>0.72899</cdr:x>
      <cdr:y>0.40128</cdr:y>
    </cdr:from>
    <cdr:to>
      <cdr:x>0.95665</cdr:x>
      <cdr:y>0.51917</cdr:y>
    </cdr:to>
    <cdr:sp macro="" textlink="">
      <cdr:nvSpPr>
        <cdr:cNvPr id="4" name="Callout: Line 3">
          <a:extLst xmlns:a="http://schemas.openxmlformats.org/drawingml/2006/main">
            <a:ext uri="{FF2B5EF4-FFF2-40B4-BE49-F238E27FC236}">
              <a16:creationId xmlns:a16="http://schemas.microsoft.com/office/drawing/2014/main" id="{5E9F7BEF-B6C4-427F-82F9-DF2FB176B984}"/>
            </a:ext>
          </a:extLst>
        </cdr:cNvPr>
        <cdr:cNvSpPr/>
      </cdr:nvSpPr>
      <cdr:spPr>
        <a:xfrm xmlns:a="http://schemas.openxmlformats.org/drawingml/2006/main">
          <a:off x="7873172" y="2200128"/>
          <a:ext cx="2458809" cy="646331"/>
        </a:xfrm>
        <a:prstGeom xmlns:a="http://schemas.openxmlformats.org/drawingml/2006/main" prst="borderCallout1">
          <a:avLst>
            <a:gd name="adj1" fmla="val 4464"/>
            <a:gd name="adj2" fmla="val -451"/>
            <a:gd name="adj3" fmla="val 123875"/>
            <a:gd name="adj4" fmla="val -115447"/>
          </a:avLst>
        </a:prstGeom>
        <a:solidFill xmlns:a="http://schemas.openxmlformats.org/drawingml/2006/main">
          <a:schemeClr val="bg1"/>
        </a:solidFill>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dirty="0">
              <a:solidFill>
                <a:schemeClr val="tx1"/>
              </a:solidFill>
            </a:rPr>
            <a:t>Only 3% of Heroin-Involved Deaths did not involve other substances</a:t>
          </a:r>
        </a:p>
      </cdr:txBody>
    </cdr:sp>
  </cdr:relSizeAnchor>
  <cdr:relSizeAnchor xmlns:cdr="http://schemas.openxmlformats.org/drawingml/2006/chartDrawing">
    <cdr:from>
      <cdr:x>0.77234</cdr:x>
      <cdr:y>0.73626</cdr:y>
    </cdr:from>
    <cdr:to>
      <cdr:x>1</cdr:x>
      <cdr:y>0.85414</cdr:y>
    </cdr:to>
    <cdr:sp macro="" textlink="">
      <cdr:nvSpPr>
        <cdr:cNvPr id="5" name="Callout: Line 4">
          <a:extLst xmlns:a="http://schemas.openxmlformats.org/drawingml/2006/main">
            <a:ext uri="{FF2B5EF4-FFF2-40B4-BE49-F238E27FC236}">
              <a16:creationId xmlns:a16="http://schemas.microsoft.com/office/drawing/2014/main" id="{D0C5514E-AD8B-45FD-B80C-8580F531B011}"/>
            </a:ext>
          </a:extLst>
        </cdr:cNvPr>
        <cdr:cNvSpPr/>
      </cdr:nvSpPr>
      <cdr:spPr>
        <a:xfrm xmlns:a="http://schemas.openxmlformats.org/drawingml/2006/main">
          <a:off x="8341357" y="4036698"/>
          <a:ext cx="2458809" cy="646331"/>
        </a:xfrm>
        <a:prstGeom xmlns:a="http://schemas.openxmlformats.org/drawingml/2006/main" prst="borderCallout1">
          <a:avLst>
            <a:gd name="adj1" fmla="val 4464"/>
            <a:gd name="adj2" fmla="val -451"/>
            <a:gd name="adj3" fmla="val 133862"/>
            <a:gd name="adj4" fmla="val -87884"/>
          </a:avLst>
        </a:prstGeom>
        <a:solidFill xmlns:a="http://schemas.openxmlformats.org/drawingml/2006/main">
          <a:schemeClr val="bg1"/>
        </a:solidFill>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dirty="0">
              <a:solidFill>
                <a:schemeClr val="tx1"/>
              </a:solidFill>
            </a:rPr>
            <a:t>Only 17% of Fentanyl-Involved Deaths did not involve other substances</a:t>
          </a:r>
        </a:p>
      </cdr:txBody>
    </cdr:sp>
  </cdr:relSizeAnchor>
</c:userShapes>
</file>

<file path=ppt/drawings/drawing2.xml><?xml version="1.0" encoding="utf-8"?>
<c:userShapes xmlns:c="http://schemas.openxmlformats.org/drawingml/2006/chart">
  <cdr:relSizeAnchor xmlns:cdr="http://schemas.openxmlformats.org/drawingml/2006/chartDrawing">
    <cdr:from>
      <cdr:x>0.04275</cdr:x>
      <cdr:y>0.90035</cdr:y>
    </cdr:from>
    <cdr:to>
      <cdr:x>0.39985</cdr:x>
      <cdr:y>0.9617</cdr:y>
    </cdr:to>
    <cdr:sp macro="" textlink="">
      <cdr:nvSpPr>
        <cdr:cNvPr id="2" name="Rectangle 1">
          <a:extLst xmlns:a="http://schemas.openxmlformats.org/drawingml/2006/main">
            <a:ext uri="{FF2B5EF4-FFF2-40B4-BE49-F238E27FC236}">
              <a16:creationId xmlns:a16="http://schemas.microsoft.com/office/drawing/2014/main" id="{FE3E0A8F-A7FA-472C-B79B-38AB058AFB25}"/>
            </a:ext>
          </a:extLst>
        </cdr:cNvPr>
        <cdr:cNvSpPr/>
      </cdr:nvSpPr>
      <cdr:spPr>
        <a:xfrm xmlns:a="http://schemas.openxmlformats.org/drawingml/2006/main">
          <a:off x="447869" y="3254513"/>
          <a:ext cx="3741575" cy="221795"/>
        </a:xfrm>
        <a:prstGeom xmlns:a="http://schemas.openxmlformats.org/drawingml/2006/main" prst="rect">
          <a:avLst/>
        </a:prstGeom>
        <a:solidFill xmlns:a="http://schemas.openxmlformats.org/drawingml/2006/main">
          <a:srgbClr val="7030A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900" b="1" dirty="0"/>
            <a:t>2018</a:t>
          </a:r>
        </a:p>
      </cdr:txBody>
    </cdr:sp>
  </cdr:relSizeAnchor>
  <cdr:relSizeAnchor xmlns:cdr="http://schemas.openxmlformats.org/drawingml/2006/chartDrawing">
    <cdr:from>
      <cdr:x>0.4095</cdr:x>
      <cdr:y>0.90021</cdr:y>
    </cdr:from>
    <cdr:to>
      <cdr:x>0.76985</cdr:x>
      <cdr:y>0.95938</cdr:y>
    </cdr:to>
    <cdr:sp macro="" textlink="">
      <cdr:nvSpPr>
        <cdr:cNvPr id="3" name="Rectangle 2">
          <a:extLst xmlns:a="http://schemas.openxmlformats.org/drawingml/2006/main">
            <a:ext uri="{FF2B5EF4-FFF2-40B4-BE49-F238E27FC236}">
              <a16:creationId xmlns:a16="http://schemas.microsoft.com/office/drawing/2014/main" id="{F2170D2F-8328-4C5F-B43A-E3D9CB36989C}"/>
            </a:ext>
          </a:extLst>
        </cdr:cNvPr>
        <cdr:cNvSpPr/>
      </cdr:nvSpPr>
      <cdr:spPr>
        <a:xfrm xmlns:a="http://schemas.openxmlformats.org/drawingml/2006/main">
          <a:off x="4290494" y="3254012"/>
          <a:ext cx="3775573" cy="213908"/>
        </a:xfrm>
        <a:prstGeom xmlns:a="http://schemas.openxmlformats.org/drawingml/2006/main" prst="rect">
          <a:avLst/>
        </a:prstGeom>
        <a:solidFill xmlns:a="http://schemas.openxmlformats.org/drawingml/2006/main">
          <a:srgbClr val="C20EC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900" b="1" dirty="0"/>
            <a:t>2019</a:t>
          </a:r>
        </a:p>
      </cdr:txBody>
    </cdr:sp>
  </cdr:relSizeAnchor>
  <cdr:relSizeAnchor xmlns:cdr="http://schemas.openxmlformats.org/drawingml/2006/chartDrawing">
    <cdr:from>
      <cdr:x>0.77656</cdr:x>
      <cdr:y>0.90034</cdr:y>
    </cdr:from>
    <cdr:to>
      <cdr:x>0.98523</cdr:x>
      <cdr:y>0.95951</cdr:y>
    </cdr:to>
    <cdr:sp macro="" textlink="">
      <cdr:nvSpPr>
        <cdr:cNvPr id="4" name="Rectangle 3">
          <a:extLst xmlns:a="http://schemas.openxmlformats.org/drawingml/2006/main">
            <a:ext uri="{FF2B5EF4-FFF2-40B4-BE49-F238E27FC236}">
              <a16:creationId xmlns:a16="http://schemas.microsoft.com/office/drawing/2014/main" id="{DCEDB04D-63FB-4378-9F21-850C256DC2F8}"/>
            </a:ext>
          </a:extLst>
        </cdr:cNvPr>
        <cdr:cNvSpPr/>
      </cdr:nvSpPr>
      <cdr:spPr>
        <a:xfrm xmlns:a="http://schemas.openxmlformats.org/drawingml/2006/main">
          <a:off x="8136443" y="3254478"/>
          <a:ext cx="2186263" cy="213908"/>
        </a:xfrm>
        <a:prstGeom xmlns:a="http://schemas.openxmlformats.org/drawingml/2006/main" prst="rect">
          <a:avLst/>
        </a:prstGeom>
        <a:solidFill xmlns:a="http://schemas.openxmlformats.org/drawingml/2006/main">
          <a:srgbClr val="D1B2E8"/>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900" b="1" dirty="0"/>
            <a:t>2020 </a:t>
          </a:r>
          <a:endParaRPr lang="en-US" sz="900" b="1" baseline="30000" dirty="0"/>
        </a:p>
      </cdr:txBody>
    </cdr:sp>
  </cdr:relSizeAnchor>
  <cdr:relSizeAnchor xmlns:cdr="http://schemas.openxmlformats.org/drawingml/2006/chartDrawing">
    <cdr:from>
      <cdr:x>0.81833</cdr:x>
      <cdr:y>0.11951</cdr:y>
    </cdr:from>
    <cdr:to>
      <cdr:x>0.91094</cdr:x>
      <cdr:y>0.19953</cdr:y>
    </cdr:to>
    <cdr:sp macro="" textlink="">
      <cdr:nvSpPr>
        <cdr:cNvPr id="5" name="TextBox 4">
          <a:extLst xmlns:a="http://schemas.openxmlformats.org/drawingml/2006/main">
            <a:ext uri="{FF2B5EF4-FFF2-40B4-BE49-F238E27FC236}">
              <a16:creationId xmlns:a16="http://schemas.microsoft.com/office/drawing/2014/main" id="{EAE73DA7-3029-4F68-B646-60E6A9F8DB12}"/>
            </a:ext>
          </a:extLst>
        </cdr:cNvPr>
        <cdr:cNvSpPr txBox="1"/>
      </cdr:nvSpPr>
      <cdr:spPr>
        <a:xfrm xmlns:a="http://schemas.openxmlformats.org/drawingml/2006/main">
          <a:off x="8766385" y="508981"/>
          <a:ext cx="992093" cy="3407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solidFill>
                <a:srgbClr val="C00000"/>
              </a:solidFill>
            </a:rPr>
            <a:t>COVID-19</a:t>
          </a:r>
          <a:r>
            <a:rPr lang="en-US" sz="1400" dirty="0"/>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1" tIns="45715" rIns="91431" bIns="45715" rtlCol="0"/>
          <a:lstStyle>
            <a:lvl1pPr algn="r">
              <a:defRPr sz="1200"/>
            </a:lvl1pPr>
          </a:lstStyle>
          <a:p>
            <a:fld id="{5AD88790-71C8-4EC5-85B2-F6D3907035A8}" type="datetimeFigureOut">
              <a:rPr lang="en-US" smtClean="0"/>
              <a:t>10/16/2020</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5"/>
          </a:xfrm>
          <a:prstGeom prst="rect">
            <a:avLst/>
          </a:prstGeom>
        </p:spPr>
        <p:txBody>
          <a:bodyPr vert="horz" lIns="91431" tIns="45715" rIns="91431" bIns="45715" rtlCol="0" anchor="b"/>
          <a:lstStyle>
            <a:lvl1pPr algn="r">
              <a:defRPr sz="1200"/>
            </a:lvl1pPr>
          </a:lstStyle>
          <a:p>
            <a:fld id="{57877170-FD90-41B3-99DF-2B38FEAF128B}" type="slidenum">
              <a:rPr lang="en-US" smtClean="0"/>
              <a:t>‹#›</a:t>
            </a:fld>
            <a:endParaRPr lang="en-US"/>
          </a:p>
        </p:txBody>
      </p:sp>
    </p:spTree>
    <p:extLst>
      <p:ext uri="{BB962C8B-B14F-4D97-AF65-F5344CB8AC3E}">
        <p14:creationId xmlns:p14="http://schemas.microsoft.com/office/powerpoint/2010/main" val="261704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DE3DEBE4-73E3-4C20-84BB-B60C2B8563B0}" type="datetimeFigureOut">
              <a:rPr lang="en-US" smtClean="0"/>
              <a:t>10/16/2020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ACC109B1-DFD6-4342-9658-4E8C474255E8}" type="slidenum">
              <a:rPr lang="en-US" smtClean="0"/>
              <a:t>‹#›</a:t>
            </a:fld>
            <a:endParaRPr lang="en-US"/>
          </a:p>
        </p:txBody>
      </p:sp>
    </p:spTree>
    <p:extLst>
      <p:ext uri="{BB962C8B-B14F-4D97-AF65-F5344CB8AC3E}">
        <p14:creationId xmlns:p14="http://schemas.microsoft.com/office/powerpoint/2010/main" val="209052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676">
              <a:defRPr/>
            </a:pPr>
            <a:fld id="{B03879B4-2B58-4AAC-85C7-37A261C80051}" type="slidenum">
              <a:rPr lang="en-US">
                <a:solidFill>
                  <a:prstClr val="black"/>
                </a:solidFill>
                <a:latin typeface="Calibri" panose="020F0502020204030204"/>
              </a:rPr>
              <a:pPr defTabSz="931676">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54485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number of substances involved in overdoses in 2012= 1.6 compared to 2.3 in 2018</a:t>
            </a:r>
          </a:p>
          <a:p>
            <a:r>
              <a:rPr lang="en-US" dirty="0"/>
              <a:t>(includes alcohol, fentanyl, heroin, cocaine, any benzodiazepine, prescription opioids (counted individually), methamphetamine, methadone)</a:t>
            </a:r>
          </a:p>
          <a:p>
            <a:endParaRPr lang="en-US" dirty="0"/>
          </a:p>
          <a:p>
            <a:r>
              <a:rPr lang="en-US" dirty="0"/>
              <a:t>Due</a:t>
            </a:r>
            <a:r>
              <a:rPr lang="en-US" baseline="0" dirty="0"/>
              <a:t> to the way data was reported, fentanyl analogues were not included separately from fentanyl, and thus these counts represent underestimates, since decedents may have positive toxicology for 1 or more fentanyl analogue. Also, decedents may have had &gt;1 benzodiazepine, and these were not able to be </a:t>
            </a:r>
            <a:r>
              <a:rPr lang="en-US" baseline="0"/>
              <a:t>counted individually.</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18</a:t>
            </a:fld>
            <a:endParaRPr lang="en-US"/>
          </a:p>
        </p:txBody>
      </p:sp>
    </p:spTree>
    <p:extLst>
      <p:ext uri="{BB962C8B-B14F-4D97-AF65-F5344CB8AC3E}">
        <p14:creationId xmlns:p14="http://schemas.microsoft.com/office/powerpoint/2010/main" val="2499701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defRPr/>
            </a:pPr>
            <a:r>
              <a:rPr lang="en-US" dirty="0"/>
              <a:t>In</a:t>
            </a:r>
            <a:r>
              <a:rPr lang="en-US" baseline="0" dirty="0"/>
              <a:t> the US in 2017, 68% of all overdose deaths involved opioids, compared to 92% and 93% of overdoses in CT in 2017 and 2018, respectively</a:t>
            </a:r>
            <a:endParaRPr lang="en-US" dirty="0"/>
          </a:p>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20</a:t>
            </a:fld>
            <a:endParaRPr lang="en-US"/>
          </a:p>
        </p:txBody>
      </p:sp>
    </p:spTree>
    <p:extLst>
      <p:ext uri="{BB962C8B-B14F-4D97-AF65-F5344CB8AC3E}">
        <p14:creationId xmlns:p14="http://schemas.microsoft.com/office/powerpoint/2010/main" val="3289087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21</a:t>
            </a:fld>
            <a:endParaRPr lang="en-US"/>
          </a:p>
        </p:txBody>
      </p:sp>
    </p:spTree>
    <p:extLst>
      <p:ext uri="{BB962C8B-B14F-4D97-AF65-F5344CB8AC3E}">
        <p14:creationId xmlns:p14="http://schemas.microsoft.com/office/powerpoint/2010/main" val="369487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22</a:t>
            </a:fld>
            <a:endParaRPr lang="en-US"/>
          </a:p>
        </p:txBody>
      </p:sp>
    </p:spTree>
    <p:extLst>
      <p:ext uri="{BB962C8B-B14F-4D97-AF65-F5344CB8AC3E}">
        <p14:creationId xmlns:p14="http://schemas.microsoft.com/office/powerpoint/2010/main" val="2688876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23</a:t>
            </a:fld>
            <a:endParaRPr lang="en-US"/>
          </a:p>
        </p:txBody>
      </p:sp>
    </p:spTree>
    <p:extLst>
      <p:ext uri="{BB962C8B-B14F-4D97-AF65-F5344CB8AC3E}">
        <p14:creationId xmlns:p14="http://schemas.microsoft.com/office/powerpoint/2010/main" val="2748286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a:t>
            </a:r>
            <a:r>
              <a:rPr lang="en-US" dirty="0" err="1" smtClean="0"/>
              <a:t>percents</a:t>
            </a:r>
            <a:endParaRPr lang="en-US" dirty="0"/>
          </a:p>
        </p:txBody>
      </p:sp>
      <p:sp>
        <p:nvSpPr>
          <p:cNvPr id="4" name="Slide Number Placeholder 3"/>
          <p:cNvSpPr>
            <a:spLocks noGrp="1"/>
          </p:cNvSpPr>
          <p:nvPr>
            <p:ph type="sldNum" sz="quarter" idx="10"/>
          </p:nvPr>
        </p:nvSpPr>
        <p:spPr/>
        <p:txBody>
          <a:bodyPr/>
          <a:lstStyle/>
          <a:p>
            <a:pPr defTabSz="465838">
              <a:defRPr/>
            </a:pPr>
            <a:fld id="{B03879B4-2B58-4AAC-85C7-37A261C80051}" type="slidenum">
              <a:rPr lang="en-US">
                <a:solidFill>
                  <a:prstClr val="black"/>
                </a:solidFill>
                <a:latin typeface="Calibri" panose="020F0502020204030204"/>
              </a:rPr>
              <a:pPr defTabSz="465838">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861252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administered in June 2020 and weighted to achieve representativeness of this sample to the US population by gender, age, and race/ethnicity (using 2010 US Census data).  </a:t>
            </a:r>
          </a:p>
          <a:p>
            <a:endParaRPr lang="en-US" dirty="0"/>
          </a:p>
          <a:p>
            <a:r>
              <a:rPr lang="en-US" dirty="0"/>
              <a:t>Adverse MH/BH symptoms defined as anxiety or depressive disorder, COVID-19 related TSRD (PTSD, Acute Stress Disorder, Adjustment Disorder), Starting/Increasing SU, or Serious Consideration of Suicide</a:t>
            </a:r>
          </a:p>
          <a:p>
            <a:endParaRPr lang="en-US" dirty="0"/>
          </a:p>
          <a:p>
            <a:r>
              <a:rPr lang="en-US" dirty="0"/>
              <a:t>SU defined as use of alcohol, legal or illegal drugs, or non-medical use of Rx drugs.</a:t>
            </a:r>
          </a:p>
          <a:p>
            <a:endParaRPr lang="en-US" dirty="0"/>
          </a:p>
          <a:p>
            <a:r>
              <a:rPr lang="en-US" dirty="0"/>
              <a:t>**Note that for last 2 variables on right, education &amp; income, there are multiple categories between the lowest/highest values which are shown; for both education and income, there is a linear association between increasing prevalence of any adverse MH and BH symptom and both lower education and lower income. There is not a clear trend for prevalence of SU initiation/increase for income, but there is one for education.</a:t>
            </a:r>
          </a:p>
        </p:txBody>
      </p:sp>
      <p:sp>
        <p:nvSpPr>
          <p:cNvPr id="4" name="Slide Number Placeholder 3"/>
          <p:cNvSpPr>
            <a:spLocks noGrp="1"/>
          </p:cNvSpPr>
          <p:nvPr>
            <p:ph type="sldNum" sz="quarter" idx="5"/>
          </p:nvPr>
        </p:nvSpPr>
        <p:spPr/>
        <p:txBody>
          <a:bodyPr/>
          <a:lstStyle/>
          <a:p>
            <a:fld id="{ACC109B1-DFD6-4342-9658-4E8C474255E8}" type="slidenum">
              <a:rPr lang="en-US" smtClean="0"/>
              <a:t>26</a:t>
            </a:fld>
            <a:endParaRPr lang="en-US"/>
          </a:p>
        </p:txBody>
      </p:sp>
    </p:spTree>
    <p:extLst>
      <p:ext uri="{BB962C8B-B14F-4D97-AF65-F5344CB8AC3E}">
        <p14:creationId xmlns:p14="http://schemas.microsoft.com/office/powerpoint/2010/main" val="1318907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27</a:t>
            </a:fld>
            <a:endParaRPr lang="en-US"/>
          </a:p>
        </p:txBody>
      </p:sp>
    </p:spTree>
    <p:extLst>
      <p:ext uri="{BB962C8B-B14F-4D97-AF65-F5344CB8AC3E}">
        <p14:creationId xmlns:p14="http://schemas.microsoft.com/office/powerpoint/2010/main" val="3093232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Overdose Detection Mapping Application Program is syndromic surveillance data- near real-time suspected overdose data nationally</a:t>
            </a:r>
          </a:p>
          <a:p>
            <a:r>
              <a:rPr lang="en-US" dirty="0"/>
              <a:t>Maintained by Washington/Baltimore High Intensity Drug Trafficking Area (HIDTA) and University of Baltimore Center for Drug Policy and Enforcement</a:t>
            </a:r>
          </a:p>
          <a:p>
            <a:endParaRPr lang="en-US" dirty="0"/>
          </a:p>
          <a:p>
            <a:pPr marL="171432" indent="-171432">
              <a:buFont typeface="Arial" panose="020B0604020202020204" pitchFamily="34" charset="0"/>
              <a:buChar char="•"/>
            </a:pPr>
            <a:r>
              <a:rPr lang="en-US" dirty="0"/>
              <a:t>In the time following March 19, 2020, 61.8% of participating counties experienced an increase in overdose submissions </a:t>
            </a:r>
          </a:p>
          <a:p>
            <a:pPr marL="628583" lvl="1" indent="-171432">
              <a:buFont typeface="Arial" panose="020B0604020202020204" pitchFamily="34" charset="0"/>
              <a:buChar char="•"/>
            </a:pPr>
            <a:r>
              <a:rPr lang="en-US" dirty="0"/>
              <a:t>17.6% percent increase in suspected overdose submissions when comparing the weeks prior to and following the commencement of state mandated stay-at-home orders. </a:t>
            </a:r>
          </a:p>
          <a:p>
            <a:pPr marL="171432" indent="-171432">
              <a:buFont typeface="Arial" panose="020B0604020202020204" pitchFamily="34" charset="0"/>
              <a:buChar char="•"/>
            </a:pPr>
            <a:r>
              <a:rPr lang="en-US" dirty="0"/>
              <a:t>The number of spike alerts generated by the ODMAP system have increased as well as the number of counties experiencing a spike and the duration in days of observed spikes</a:t>
            </a:r>
          </a:p>
          <a:p>
            <a:pPr marL="171432" indent="-171432">
              <a:buFont typeface="Arial" panose="020B0604020202020204" pitchFamily="34" charset="0"/>
              <a:buChar char="•"/>
            </a:pPr>
            <a:r>
              <a:rPr lang="en-US" dirty="0"/>
              <a:t>Detected overdose clusters have shifted from traditional centralized, urban locations to adjacent and surrounding suburban and rural areas. </a:t>
            </a:r>
          </a:p>
          <a:p>
            <a:pPr marL="171432" indent="-171432">
              <a:buFont typeface="Arial" panose="020B0604020202020204" pitchFamily="34" charset="0"/>
              <a:buChar char="•"/>
            </a:pPr>
            <a:r>
              <a:rPr lang="en-US" dirty="0"/>
              <a:t>Limitations</a:t>
            </a:r>
          </a:p>
          <a:p>
            <a:pPr marL="628583" lvl="1" indent="-171432">
              <a:buFont typeface="Arial" panose="020B0604020202020204" pitchFamily="34" charset="0"/>
              <a:buChar char="•"/>
            </a:pPr>
            <a:r>
              <a:rPr lang="en-US" dirty="0"/>
              <a:t>Lack of non-fatal historical data</a:t>
            </a:r>
          </a:p>
          <a:p>
            <a:pPr marL="628583" lvl="1" indent="-171432">
              <a:buFont typeface="Arial" panose="020B0604020202020204" pitchFamily="34" charset="0"/>
              <a:buChar char="•"/>
            </a:pPr>
            <a:r>
              <a:rPr lang="en-US" dirty="0"/>
              <a:t>Prevalence of naloxone use by laypersons</a:t>
            </a:r>
          </a:p>
          <a:p>
            <a:pPr marL="628583" lvl="1" indent="-171432">
              <a:buFont typeface="Arial" panose="020B0604020202020204" pitchFamily="34" charset="0"/>
              <a:buChar char="•"/>
            </a:pPr>
            <a:r>
              <a:rPr lang="en-US" dirty="0"/>
              <a:t>Seasonality</a:t>
            </a:r>
          </a:p>
          <a:p>
            <a:pPr marL="628583" lvl="1" indent="-171432">
              <a:buFont typeface="Arial" panose="020B0604020202020204" pitchFamily="34" charset="0"/>
              <a:buChar char="•"/>
            </a:pPr>
            <a:r>
              <a:rPr lang="en-US" dirty="0"/>
              <a:t>Unemployment/economic factors</a:t>
            </a:r>
          </a:p>
          <a:p>
            <a:pPr marL="628583" lvl="1" indent="-171432">
              <a:buFont typeface="Arial" panose="020B0604020202020204" pitchFamily="34" charset="0"/>
              <a:buChar char="•"/>
            </a:pPr>
            <a:r>
              <a:rPr lang="en-US" dirty="0"/>
              <a:t>Evolution of drug trends, including stimulant and synthetic opioids (fentanyl)</a:t>
            </a:r>
          </a:p>
          <a:p>
            <a:pPr marL="628583" lvl="1" indent="-171432">
              <a:buFont typeface="Arial" panose="020B0604020202020204" pitchFamily="34" charset="0"/>
              <a:buChar char="•"/>
            </a:pPr>
            <a:r>
              <a:rPr lang="en-US" dirty="0"/>
              <a:t>Inconsistent reporting and definitions of suspected overdose by state/local agencies</a:t>
            </a:r>
          </a:p>
          <a:p>
            <a:pPr marL="628583" lvl="1" indent="-171432">
              <a:buFont typeface="Arial" panose="020B0604020202020204" pitchFamily="34" charset="0"/>
              <a:buChar char="•"/>
            </a:pPr>
            <a:r>
              <a:rPr lang="en-US" dirty="0"/>
              <a:t>Correlation doesn’t imply causation</a:t>
            </a:r>
          </a:p>
          <a:p>
            <a:pPr marL="171432" indent="-171432">
              <a:buFont typeface="Arial" panose="020B0604020202020204" pitchFamily="34" charset="0"/>
              <a:buChar char="•"/>
            </a:pPr>
            <a:endParaRPr lang="en-US" dirty="0"/>
          </a:p>
          <a:p>
            <a:pPr marL="628583" lvl="1" indent="-171432">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CC109B1-DFD6-4342-9658-4E8C474255E8}" type="slidenum">
              <a:rPr lang="en-US" smtClean="0"/>
              <a:t>29</a:t>
            </a:fld>
            <a:endParaRPr lang="en-US"/>
          </a:p>
        </p:txBody>
      </p:sp>
    </p:spTree>
    <p:extLst>
      <p:ext uri="{BB962C8B-B14F-4D97-AF65-F5344CB8AC3E}">
        <p14:creationId xmlns:p14="http://schemas.microsoft.com/office/powerpoint/2010/main" val="1564817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109B1-DFD6-4342-9658-4E8C474255E8}" type="slidenum">
              <a:rPr lang="en-US" smtClean="0"/>
              <a:t>30</a:t>
            </a:fld>
            <a:endParaRPr lang="en-US"/>
          </a:p>
        </p:txBody>
      </p:sp>
    </p:spTree>
    <p:extLst>
      <p:ext uri="{BB962C8B-B14F-4D97-AF65-F5344CB8AC3E}">
        <p14:creationId xmlns:p14="http://schemas.microsoft.com/office/powerpoint/2010/main" val="400508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a:t>
            </a:r>
            <a:r>
              <a:rPr lang="en-US" baseline="0" dirty="0"/>
              <a:t> based on NSDUH data, shows the historical reality of substance use in CT vs. the nation: CT typically has higher rates of use than found nationally with a few exceptions.</a:t>
            </a:r>
          </a:p>
          <a:p>
            <a:endParaRPr lang="en-US" baseline="0" dirty="0"/>
          </a:p>
          <a:p>
            <a:r>
              <a:rPr lang="en-US" baseline="0" dirty="0"/>
              <a:t>One of those exceptions has been prescription pain reliever misuse.  Our rates have not been significantly different from the national average since I first started monitoring substance use trends in the state 20 years ago.  We have, however, </a:t>
            </a:r>
            <a:r>
              <a:rPr lang="en-US" baseline="0"/>
              <a:t>had historically higher </a:t>
            </a:r>
            <a:r>
              <a:rPr lang="en-US" baseline="0" dirty="0"/>
              <a:t>rates of heroin use (and treatment admissions) compared to the US for decades.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51989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YRBS trend</a:t>
            </a:r>
            <a:r>
              <a:rPr lang="en-US" baseline="0" dirty="0"/>
              <a:t> data for the same period of time validates the results of the NSDUH trends; whether a household personal interview or an in-school group administration, both data sets show the decrease in underage drinking.  The comparison of the YRBS and NSDUH data, however, indicate that the method of data collection do impact the level of reporting, with anonymous, group-based administration resulting in approximately twice the prevalence of reported alcohol use among adolescents.  It should be further noted that the NSDUH includes a broader age group (12-17) than the YRBS which primarily includes 14-17 year old high school students.  It is likely that the NSDUH underreports that actual prevalence of substance use behavior.  </a:t>
            </a:r>
            <a:endParaRPr lang="en-US" dirty="0"/>
          </a:p>
        </p:txBody>
      </p:sp>
      <p:sp>
        <p:nvSpPr>
          <p:cNvPr id="4" name="Slide Number Placeholder 3"/>
          <p:cNvSpPr>
            <a:spLocks noGrp="1"/>
          </p:cNvSpPr>
          <p:nvPr>
            <p:ph type="sldNum" sz="quarter" idx="10"/>
          </p:nvPr>
        </p:nvSpPr>
        <p:spPr/>
        <p:txBody>
          <a:bodyPr/>
          <a:lstStyle/>
          <a:p>
            <a:pPr defTabSz="465838">
              <a:defRPr/>
            </a:pPr>
            <a:fld id="{B03879B4-2B58-4AAC-85C7-37A261C80051}" type="slidenum">
              <a:rPr lang="en-US">
                <a:solidFill>
                  <a:prstClr val="black"/>
                </a:solidFill>
                <a:latin typeface="Calibri" panose="020F0502020204030204"/>
              </a:rPr>
              <a:pPr defTabSz="465838">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5275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10</a:t>
            </a:fld>
            <a:endParaRPr lang="en-US"/>
          </a:p>
        </p:txBody>
      </p:sp>
    </p:spTree>
    <p:extLst>
      <p:ext uri="{BB962C8B-B14F-4D97-AF65-F5344CB8AC3E}">
        <p14:creationId xmlns:p14="http://schemas.microsoft.com/office/powerpoint/2010/main" val="2827754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that 18-25 year olds and adults 26+ are the groups at increased risk of cocaine use.  Both have increased almost 50% since</a:t>
            </a:r>
            <a:r>
              <a:rPr lang="en-US" baseline="0" dirty="0"/>
              <a:t> 2009-2010.  Again adolescents are not sharing this risk; cocaine use among 12-17 year olds appears to have dropped slightly.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11</a:t>
            </a:fld>
            <a:endParaRPr lang="en-US"/>
          </a:p>
        </p:txBody>
      </p:sp>
    </p:spTree>
    <p:extLst>
      <p:ext uri="{BB962C8B-B14F-4D97-AF65-F5344CB8AC3E}">
        <p14:creationId xmlns:p14="http://schemas.microsoft.com/office/powerpoint/2010/main" val="2631771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12</a:t>
            </a:fld>
            <a:endParaRPr lang="en-US"/>
          </a:p>
        </p:txBody>
      </p:sp>
    </p:spTree>
    <p:extLst>
      <p:ext uri="{BB962C8B-B14F-4D97-AF65-F5344CB8AC3E}">
        <p14:creationId xmlns:p14="http://schemas.microsoft.com/office/powerpoint/2010/main" val="369487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Trend</a:t>
            </a:r>
            <a:r>
              <a:rPr lang="en-US" baseline="0" dirty="0"/>
              <a:t> data from the 2009-2016 NSDUH surveys show that uniformly over time young adults ages 18-25 have the highest rates of non-medical use of prescription drugs compared to adolescents ages 12-17 and adults 26 and older.  While the rates of NMUPD appear relatively unchanged in the youth population, the rates of prescription misuse appeared to decline among young adults (11.1% in 2009-2010 to 7.18% in 2015-2016)</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13</a:t>
            </a:fld>
            <a:endParaRPr lang="en-US"/>
          </a:p>
        </p:txBody>
      </p:sp>
    </p:spTree>
    <p:extLst>
      <p:ext uri="{BB962C8B-B14F-4D97-AF65-F5344CB8AC3E}">
        <p14:creationId xmlns:p14="http://schemas.microsoft.com/office/powerpoint/2010/main" val="64426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75730">
              <a:defRPr/>
            </a:pPr>
            <a:fld id="{B03879B4-2B58-4AAC-85C7-37A261C80051}" type="slidenum">
              <a:rPr lang="en-US">
                <a:solidFill>
                  <a:prstClr val="black"/>
                </a:solidFill>
              </a:rPr>
              <a:pPr defTabSz="475730">
                <a:defRPr/>
              </a:pPr>
              <a:t>14</a:t>
            </a:fld>
            <a:endParaRPr lang="en-US">
              <a:solidFill>
                <a:prstClr val="black"/>
              </a:solidFill>
            </a:endParaRPr>
          </a:p>
        </p:txBody>
      </p:sp>
    </p:spTree>
    <p:extLst>
      <p:ext uri="{BB962C8B-B14F-4D97-AF65-F5344CB8AC3E}">
        <p14:creationId xmlns:p14="http://schemas.microsoft.com/office/powerpoint/2010/main" val="616891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15</a:t>
            </a:fld>
            <a:endParaRPr lang="en-US"/>
          </a:p>
        </p:txBody>
      </p:sp>
    </p:spTree>
    <p:extLst>
      <p:ext uri="{BB962C8B-B14F-4D97-AF65-F5344CB8AC3E}">
        <p14:creationId xmlns:p14="http://schemas.microsoft.com/office/powerpoint/2010/main" val="105261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3D601E-3AA7-4760-B51E-E33F7B00A9F8}" type="datetime1">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91369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D59FD-A188-4DFC-965B-9D1EE5B2A86A}" type="datetime1">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415053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6F611-75FE-4A7F-B445-7D0FE3E44833}" type="datetime1">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179829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F45B6B-3E66-417E-B200-4EDC48840314}" type="datetime1">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6237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782F8-32F0-4753-87EB-7FF53EDA996F}" type="datetime1">
              <a:rPr lang="en-US" smtClean="0"/>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43304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5BA048-5D2C-4A0C-A755-EB00C24C8F88}" type="datetime1">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005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4F5F3-64E0-4A06-9CA4-B526FD0037BC}" type="datetime1">
              <a:rPr lang="en-US" smtClean="0"/>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73008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0DA36-5520-41BF-827B-FA59A8EB1AAB}" type="datetime1">
              <a:rPr lang="en-US" smtClean="0"/>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5377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02B56-8E5D-4693-AC71-74736815677E}" type="datetime1">
              <a:rPr lang="en-US" smtClean="0"/>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7335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9CB05-BA11-4A7E-B569-62619ADEB3F3}" type="datetime1">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33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D8DD86-8CD9-4B04-BC84-8ADE63DB05F8}" type="datetime1">
              <a:rPr lang="en-US" smtClean="0"/>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54949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BD3C-2F6A-45D4-9D43-C97C36379E0D}" type="datetime1">
              <a:rPr lang="en-US" smtClean="0"/>
              <a:t>10/16/2020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8F3E6-B2A2-406B-BC31-11B5CF379E26}" type="slidenum">
              <a:rPr lang="en-US" smtClean="0"/>
              <a:t>‹#›</a:t>
            </a:fld>
            <a:endParaRPr lang="en-US"/>
          </a:p>
        </p:txBody>
      </p:sp>
    </p:spTree>
    <p:extLst>
      <p:ext uri="{BB962C8B-B14F-4D97-AF65-F5344CB8AC3E}">
        <p14:creationId xmlns:p14="http://schemas.microsoft.com/office/powerpoint/2010/main" val="105143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hyperlink" Target="https://www.nflis.deadiversion.usdoj.gov/Resources/NFLISPublicResourceLibrary.asp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2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odmap.org/Content/docs/news/2020/ODMAP-Report-June-2020.pdf"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ortal.ct.gov/-/media/DPH/Injury-Prevention/Opioid-Overdose-Data/August-2020-and-2019-Drug-Overdose-Deaths-Monthly-Report_Updated-9-17-2020.pdf" TargetMode="External"/><Relationship Id="rId4" Type="http://schemas.openxmlformats.org/officeDocument/2006/relationships/hyperlink" Target="https://portal.ct.gov/OCME/Statistic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preventionportal.ctdata.org/" TargetMode="External"/><Relationship Id="rId2" Type="http://schemas.openxmlformats.org/officeDocument/2006/relationships/hyperlink" Target="mailto:ungemack@uchc.edu"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697" y="1139642"/>
            <a:ext cx="10896600" cy="1568576"/>
          </a:xfrm>
          <a:effectLst>
            <a:outerShdw blurRad="50800" dist="38100" dir="2700000" algn="tl" rotWithShape="0">
              <a:prstClr val="black">
                <a:alpha val="40000"/>
              </a:prstClr>
            </a:outerShdw>
          </a:effectLst>
        </p:spPr>
        <p:txBody>
          <a:bodyPr/>
          <a:lstStyle/>
          <a:p>
            <a:r>
              <a:rPr lang="en-US" sz="4000" b="1" dirty="0" smtClean="0">
                <a:solidFill>
                  <a:srgbClr val="002060"/>
                </a:solidFill>
                <a:latin typeface="Calibri" panose="020F0502020204030204" pitchFamily="34" charset="0"/>
              </a:rPr>
              <a:t>Trends in Substance Use in Connecticut and the Impacts of COVID-19</a:t>
            </a:r>
            <a:endParaRPr lang="en-US" sz="4400" dirty="0">
              <a:solidFill>
                <a:srgbClr val="002060"/>
              </a:solidFill>
              <a:latin typeface="Calibri" panose="020F0502020204030204" pitchFamily="34" charset="0"/>
            </a:endParaRPr>
          </a:p>
        </p:txBody>
      </p:sp>
      <p:pic>
        <p:nvPicPr>
          <p:cNvPr id="8" name="Picture 7"/>
          <p:cNvPicPr>
            <a:picLocks noChangeAspect="1"/>
          </p:cNvPicPr>
          <p:nvPr/>
        </p:nvPicPr>
        <p:blipFill>
          <a:blip r:embed="rId3"/>
          <a:stretch>
            <a:fillRect/>
          </a:stretch>
        </p:blipFill>
        <p:spPr>
          <a:xfrm>
            <a:off x="5225085" y="337183"/>
            <a:ext cx="1453454" cy="559021"/>
          </a:xfrm>
          <a:prstGeom prst="rect">
            <a:avLst/>
          </a:prstGeom>
        </p:spPr>
      </p:pic>
      <p:cxnSp>
        <p:nvCxnSpPr>
          <p:cNvPr id="16" name="Straight Connector 15"/>
          <p:cNvCxnSpPr/>
          <p:nvPr/>
        </p:nvCxnSpPr>
        <p:spPr>
          <a:xfrm>
            <a:off x="712677" y="2867223"/>
            <a:ext cx="10896819" cy="6210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697" y="205439"/>
            <a:ext cx="983615" cy="825815"/>
          </a:xfrm>
          <a:prstGeom prst="rect">
            <a:avLst/>
          </a:prstGeom>
        </p:spPr>
      </p:pic>
      <p:pic>
        <p:nvPicPr>
          <p:cNvPr id="12" name="Picture 11" descr="CPES logo final 0228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2313" y="252751"/>
            <a:ext cx="1337183" cy="727886"/>
          </a:xfrm>
          <a:prstGeom prst="rect">
            <a:avLst/>
          </a:prstGeom>
          <a:noFill/>
          <a:ln>
            <a:noFill/>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712677" y="3334043"/>
            <a:ext cx="10896819" cy="2954655"/>
          </a:xfrm>
          <a:prstGeom prst="rect">
            <a:avLst/>
          </a:prstGeom>
          <a:noFill/>
        </p:spPr>
        <p:txBody>
          <a:bodyPr wrap="square" rtlCol="0">
            <a:spAutoFit/>
          </a:bodyPr>
          <a:lstStyle/>
          <a:p>
            <a:pPr lvl="0" algn="ctr">
              <a:defRPr/>
            </a:pPr>
            <a:r>
              <a:rPr lang="en-US" sz="3000" b="1" dirty="0" smtClean="0">
                <a:solidFill>
                  <a:srgbClr val="002060"/>
                </a:solidFill>
              </a:rPr>
              <a:t>Alcohol and Drug Policy Council</a:t>
            </a:r>
            <a:endParaRPr lang="en-US" sz="3000" b="1" dirty="0">
              <a:solidFill>
                <a:srgbClr val="002060"/>
              </a:solidFill>
            </a:endParaRPr>
          </a:p>
          <a:p>
            <a:pPr lvl="0" algn="ctr">
              <a:defRPr/>
            </a:pPr>
            <a:r>
              <a:rPr lang="en-US" sz="3000" b="1" dirty="0" smtClean="0">
                <a:solidFill>
                  <a:srgbClr val="002060"/>
                </a:solidFill>
              </a:rPr>
              <a:t>October 20, 2020</a:t>
            </a:r>
            <a:endPar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a:ea typeface="+mn-ea"/>
                <a:cs typeface="+mn-cs"/>
              </a:rPr>
              <a:t>Jane A. Ungemack, DrPH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a:solidFill>
                  <a:srgbClr val="002060"/>
                </a:solidFill>
                <a:latin typeface="Calibri" panose="020F0502020204030204"/>
              </a:rPr>
              <a:t>DMHAS Center for Prevention Evaluation and Statistics (CPES)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a:solidFill>
                  <a:srgbClr val="002060"/>
                </a:solidFill>
                <a:latin typeface="Calibri" panose="020F0502020204030204"/>
              </a:rPr>
              <a:t>at UConn Health</a:t>
            </a:r>
            <a:endPar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4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399231521"/>
              </p:ext>
            </p:extLst>
          </p:nvPr>
        </p:nvGraphicFramePr>
        <p:xfrm>
          <a:off x="293751" y="1166640"/>
          <a:ext cx="11727552" cy="501984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744541B7-FCA5-48CC-A7D8-94082B9EF053}"/>
              </a:ext>
            </a:extLst>
          </p:cNvPr>
          <p:cNvSpPr>
            <a:spLocks noGrp="1"/>
          </p:cNvSpPr>
          <p:nvPr/>
        </p:nvSpPr>
        <p:spPr>
          <a:xfrm>
            <a:off x="293751" y="6344966"/>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NSDUH</a:t>
            </a:r>
          </a:p>
        </p:txBody>
      </p:sp>
      <p:pic>
        <p:nvPicPr>
          <p:cNvPr id="5" name="Picture 4">
            <a:extLst>
              <a:ext uri="{FF2B5EF4-FFF2-40B4-BE49-F238E27FC236}">
                <a16:creationId xmlns:a16="http://schemas.microsoft.com/office/drawing/2014/main" id="{DFBB2E76-0FA9-46CC-BCA2-15D12D87754E}"/>
              </a:ext>
            </a:extLst>
          </p:cNvPr>
          <p:cNvPicPr>
            <a:picLocks noChangeAspect="1"/>
          </p:cNvPicPr>
          <p:nvPr/>
        </p:nvPicPr>
        <p:blipFill>
          <a:blip r:embed="rId4"/>
          <a:stretch>
            <a:fillRect/>
          </a:stretch>
        </p:blipFill>
        <p:spPr>
          <a:xfrm>
            <a:off x="11091308" y="137941"/>
            <a:ext cx="929995" cy="495105"/>
          </a:xfrm>
          <a:prstGeom prst="rect">
            <a:avLst/>
          </a:prstGeom>
        </p:spPr>
      </p:pic>
      <p:sp>
        <p:nvSpPr>
          <p:cNvPr id="2" name="Title 1"/>
          <p:cNvSpPr>
            <a:spLocks noGrp="1"/>
          </p:cNvSpPr>
          <p:nvPr>
            <p:ph type="title"/>
          </p:nvPr>
        </p:nvSpPr>
        <p:spPr>
          <a:xfrm>
            <a:off x="712529" y="0"/>
            <a:ext cx="10378779" cy="1028699"/>
          </a:xfrm>
        </p:spPr>
        <p:txBody>
          <a:bodyPr>
            <a:normAutofit/>
          </a:bodyPr>
          <a:lstStyle/>
          <a:p>
            <a:pPr algn="ctr"/>
            <a:r>
              <a:rPr lang="en-US" sz="3000" dirty="0">
                <a:solidFill>
                  <a:srgbClr val="002060"/>
                </a:solidFill>
                <a:latin typeface="Calibri" panose="020F0502020204030204" pitchFamily="34" charset="0"/>
              </a:rPr>
              <a:t>Percent of Persons Perceiving Great Risk from Smoking Marijuana Once a Month by Age Group: </a:t>
            </a:r>
            <a:r>
              <a:rPr lang="en-US" sz="3000" dirty="0" smtClean="0">
                <a:solidFill>
                  <a:srgbClr val="002060"/>
                </a:solidFill>
                <a:latin typeface="Calibri" panose="020F0502020204030204" pitchFamily="34" charset="0"/>
              </a:rPr>
              <a:t>Connecticut, </a:t>
            </a:r>
            <a:r>
              <a:rPr lang="en-US" sz="3000" dirty="0">
                <a:solidFill>
                  <a:srgbClr val="002060"/>
                </a:solidFill>
                <a:latin typeface="Calibri" panose="020F0502020204030204" pitchFamily="34" charset="0"/>
              </a:rPr>
              <a:t>2009-2018</a:t>
            </a:r>
          </a:p>
        </p:txBody>
      </p:sp>
      <p:sp>
        <p:nvSpPr>
          <p:cNvPr id="6" name="Rectangle 5">
            <a:extLst>
              <a:ext uri="{FF2B5EF4-FFF2-40B4-BE49-F238E27FC236}">
                <a16:creationId xmlns:a16="http://schemas.microsoft.com/office/drawing/2014/main" id="{E6CF4904-FC16-45F1-98D9-4A4B3C1335A6}"/>
              </a:ext>
            </a:extLst>
          </p:cNvPr>
          <p:cNvSpPr/>
          <p:nvPr/>
        </p:nvSpPr>
        <p:spPr>
          <a:xfrm>
            <a:off x="293751" y="6206466"/>
            <a:ext cx="8218019" cy="276999"/>
          </a:xfrm>
          <a:prstGeom prst="rect">
            <a:avLst/>
          </a:prstGeom>
        </p:spPr>
        <p:txBody>
          <a:bodyPr wrap="none">
            <a:spAutoFit/>
          </a:bodyPr>
          <a:lstStyle/>
          <a:p>
            <a:r>
              <a:rPr lang="en-US" sz="1200" dirty="0">
                <a:solidFill>
                  <a:srgbClr val="002060"/>
                </a:solidFill>
              </a:rPr>
              <a:t>Note: The 2015 NSDUH underwent significant redesigns, including the order of perceived risk questions, affecting comparability.</a:t>
            </a:r>
          </a:p>
        </p:txBody>
      </p:sp>
    </p:spTree>
    <p:extLst>
      <p:ext uri="{BB962C8B-B14F-4D97-AF65-F5344CB8AC3E}">
        <p14:creationId xmlns:p14="http://schemas.microsoft.com/office/powerpoint/2010/main" val="271879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50" y="26243"/>
            <a:ext cx="8789954" cy="1192958"/>
          </a:xfrm>
          <a:noFill/>
        </p:spPr>
        <p:txBody>
          <a:bodyPr>
            <a:normAutofit/>
          </a:bodyPr>
          <a:lstStyle/>
          <a:p>
            <a:pPr algn="ctr"/>
            <a:r>
              <a:rPr lang="en-US" sz="3000" dirty="0">
                <a:solidFill>
                  <a:srgbClr val="002060"/>
                </a:solidFill>
                <a:latin typeface="+mn-lt"/>
                <a:cs typeface="Arial" panose="020B0604020202020204" pitchFamily="34" charset="0"/>
              </a:rPr>
              <a:t>Percent Reporting Past Year Cocaine Use by Age Group: Connecticut, 2009-2018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8985042"/>
              </p:ext>
            </p:extLst>
          </p:nvPr>
        </p:nvGraphicFramePr>
        <p:xfrm>
          <a:off x="314631" y="1047751"/>
          <a:ext cx="11592233" cy="581025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32EB1C0E-D90D-4000-A1BE-2A327EEEB93F}"/>
              </a:ext>
            </a:extLst>
          </p:cNvPr>
          <p:cNvPicPr>
            <a:picLocks noChangeAspect="1"/>
          </p:cNvPicPr>
          <p:nvPr/>
        </p:nvPicPr>
        <p:blipFill>
          <a:blip r:embed="rId4"/>
          <a:stretch>
            <a:fillRect/>
          </a:stretch>
        </p:blipFill>
        <p:spPr>
          <a:xfrm>
            <a:off x="11091308" y="137941"/>
            <a:ext cx="929995" cy="495105"/>
          </a:xfrm>
          <a:prstGeom prst="rect">
            <a:avLst/>
          </a:prstGeom>
        </p:spPr>
      </p:pic>
      <p:sp>
        <p:nvSpPr>
          <p:cNvPr id="6" name="Slide Number Placeholder 3">
            <a:extLst>
              <a:ext uri="{FF2B5EF4-FFF2-40B4-BE49-F238E27FC236}">
                <a16:creationId xmlns:a16="http://schemas.microsoft.com/office/drawing/2014/main" id="{EF52F218-9038-498A-894F-9247B9B7BB3B}"/>
              </a:ext>
            </a:extLst>
          </p:cNvPr>
          <p:cNvSpPr>
            <a:spLocks noGrp="1"/>
          </p:cNvSpPr>
          <p:nvPr>
            <p:ph type="sldNum" sz="quarter" idx="12"/>
          </p:nvPr>
        </p:nvSpPr>
        <p:spPr>
          <a:xfrm>
            <a:off x="314631" y="6243125"/>
            <a:ext cx="2193099" cy="508565"/>
          </a:xfrm>
        </p:spPr>
        <p:txBody>
          <a:bodyPr/>
          <a:lstStyle/>
          <a:p>
            <a:r>
              <a:rPr lang="en-US" sz="1600" b="1" dirty="0">
                <a:solidFill>
                  <a:srgbClr val="002060"/>
                </a:solidFill>
              </a:rPr>
              <a:t>Source: NSDUH, 2018</a:t>
            </a:r>
          </a:p>
        </p:txBody>
      </p:sp>
    </p:spTree>
    <p:extLst>
      <p:ext uri="{BB962C8B-B14F-4D97-AF65-F5344CB8AC3E}">
        <p14:creationId xmlns:p14="http://schemas.microsoft.com/office/powerpoint/2010/main" val="260514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277302"/>
            <a:ext cx="4182894"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Slide Number Placeholder 5"/>
          <p:cNvSpPr>
            <a:spLocks noGrp="1"/>
          </p:cNvSpPr>
          <p:nvPr>
            <p:ph type="sldNum" sz="quarter" idx="12"/>
          </p:nvPr>
        </p:nvSpPr>
        <p:spPr/>
        <p:txBody>
          <a:bodyPr/>
          <a:lstStyle/>
          <a:p>
            <a:fld id="{C498F3E6-B2A2-406B-BC31-11B5CF379E26}" type="slidenum">
              <a:rPr lang="en-US" smtClean="0"/>
              <a:t>12</a:t>
            </a:fld>
            <a:endParaRPr lang="en-US"/>
          </a:p>
        </p:txBody>
      </p:sp>
      <p:graphicFrame>
        <p:nvGraphicFramePr>
          <p:cNvPr id="8" name="Chart 7">
            <a:extLst>
              <a:ext uri="{FF2B5EF4-FFF2-40B4-BE49-F238E27FC236}">
                <a16:creationId xmlns:a16="http://schemas.microsoft.com/office/drawing/2014/main" id="{DDCBF3C7-C970-4C63-9288-E50354CCE11A}"/>
              </a:ext>
            </a:extLst>
          </p:cNvPr>
          <p:cNvGraphicFramePr>
            <a:graphicFrameLocks/>
          </p:cNvGraphicFramePr>
          <p:nvPr>
            <p:extLst>
              <p:ext uri="{D42A27DB-BD31-4B8C-83A1-F6EECF244321}">
                <p14:modId xmlns:p14="http://schemas.microsoft.com/office/powerpoint/2010/main" val="415414530"/>
              </p:ext>
            </p:extLst>
          </p:nvPr>
        </p:nvGraphicFramePr>
        <p:xfrm>
          <a:off x="426720" y="757646"/>
          <a:ext cx="11249465" cy="551965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656492" y="137941"/>
            <a:ext cx="10515600" cy="1005634"/>
          </a:xfrm>
        </p:spPr>
        <p:txBody>
          <a:bodyPr>
            <a:normAutofit/>
          </a:bodyPr>
          <a:lstStyle/>
          <a:p>
            <a:pPr algn="ctr"/>
            <a:r>
              <a:rPr lang="en-US" sz="3000" dirty="0">
                <a:solidFill>
                  <a:srgbClr val="002060"/>
                </a:solidFill>
                <a:latin typeface="+mn-lt"/>
              </a:rPr>
              <a:t>Cocaine-involved Overdose Death Rate (per 100,000) </a:t>
            </a:r>
            <a:br>
              <a:rPr lang="en-US" sz="3000" dirty="0">
                <a:solidFill>
                  <a:srgbClr val="002060"/>
                </a:solidFill>
                <a:latin typeface="+mn-lt"/>
              </a:rPr>
            </a:br>
            <a:r>
              <a:rPr lang="en-US" sz="3000" dirty="0">
                <a:solidFill>
                  <a:srgbClr val="002060"/>
                </a:solidFill>
                <a:latin typeface="+mn-lt"/>
              </a:rPr>
              <a:t>by 5 CT Community Type, 2012-2019</a:t>
            </a:r>
          </a:p>
        </p:txBody>
      </p:sp>
      <p:sp>
        <p:nvSpPr>
          <p:cNvPr id="3" name="Rectangle 2"/>
          <p:cNvSpPr/>
          <p:nvPr/>
        </p:nvSpPr>
        <p:spPr>
          <a:xfrm>
            <a:off x="5038802" y="6356350"/>
            <a:ext cx="3370090" cy="338554"/>
          </a:xfrm>
          <a:prstGeom prst="rect">
            <a:avLst/>
          </a:prstGeom>
        </p:spPr>
        <p:txBody>
          <a:bodyPr wrap="none">
            <a:spAutoFit/>
          </a:bodyPr>
          <a:lstStyle/>
          <a:p>
            <a:r>
              <a:rPr lang="en-US" sz="1600" dirty="0">
                <a:solidFill>
                  <a:srgbClr val="002060"/>
                </a:solidFill>
              </a:rPr>
              <a:t>Note: Death rate by town of residence</a:t>
            </a:r>
          </a:p>
        </p:txBody>
      </p:sp>
    </p:spTree>
    <p:extLst>
      <p:ext uri="{BB962C8B-B14F-4D97-AF65-F5344CB8AC3E}">
        <p14:creationId xmlns:p14="http://schemas.microsoft.com/office/powerpoint/2010/main" val="466378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52" y="0"/>
            <a:ext cx="9805208" cy="1371600"/>
          </a:xfrm>
        </p:spPr>
        <p:txBody>
          <a:bodyPr>
            <a:noAutofit/>
          </a:bodyPr>
          <a:lstStyle/>
          <a:p>
            <a:pPr algn="ctr"/>
            <a:r>
              <a:rPr lang="en-US" sz="2800" dirty="0">
                <a:solidFill>
                  <a:srgbClr val="002060"/>
                </a:solidFill>
                <a:latin typeface="+mn-lt"/>
                <a:cs typeface="Arial" panose="020B0604020202020204" pitchFamily="34" charset="0"/>
              </a:rPr>
              <a:t>Percent of Persons Reporting Past Year Non-Medical </a:t>
            </a:r>
            <a:br>
              <a:rPr lang="en-US" sz="2800" dirty="0">
                <a:solidFill>
                  <a:srgbClr val="002060"/>
                </a:solidFill>
                <a:latin typeface="+mn-lt"/>
                <a:cs typeface="Arial" panose="020B0604020202020204" pitchFamily="34" charset="0"/>
              </a:rPr>
            </a:br>
            <a:r>
              <a:rPr lang="en-US" sz="2800" dirty="0">
                <a:solidFill>
                  <a:srgbClr val="002060"/>
                </a:solidFill>
                <a:latin typeface="+mn-lt"/>
                <a:cs typeface="Arial" panose="020B0604020202020204" pitchFamily="34" charset="0"/>
              </a:rPr>
              <a:t>Use of Pain Relievers, by Age Group: Connecticut, 2009-2018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0360793"/>
              </p:ext>
            </p:extLst>
          </p:nvPr>
        </p:nvGraphicFramePr>
        <p:xfrm>
          <a:off x="277907" y="1073426"/>
          <a:ext cx="11599461" cy="5555974"/>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a:extLst>
              <a:ext uri="{FF2B5EF4-FFF2-40B4-BE49-F238E27FC236}">
                <a16:creationId xmlns:a16="http://schemas.microsoft.com/office/drawing/2014/main" id="{E8576D60-FA40-4E74-8A4A-7B11A8706519}"/>
              </a:ext>
            </a:extLst>
          </p:cNvPr>
          <p:cNvSpPr>
            <a:spLocks noGrp="1"/>
          </p:cNvSpPr>
          <p:nvPr/>
        </p:nvSpPr>
        <p:spPr>
          <a:xfrm>
            <a:off x="476250" y="6315075"/>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002060"/>
                </a:solidFill>
              </a:rPr>
              <a:t>Source: NSDUH, 2018</a:t>
            </a:r>
          </a:p>
        </p:txBody>
      </p:sp>
      <p:pic>
        <p:nvPicPr>
          <p:cNvPr id="6" name="Picture 5">
            <a:extLst>
              <a:ext uri="{FF2B5EF4-FFF2-40B4-BE49-F238E27FC236}">
                <a16:creationId xmlns:a16="http://schemas.microsoft.com/office/drawing/2014/main" id="{1A31373D-503D-4109-B7B4-AE4B51C11B86}"/>
              </a:ext>
            </a:extLst>
          </p:cNvPr>
          <p:cNvPicPr>
            <a:picLocks noChangeAspect="1"/>
          </p:cNvPicPr>
          <p:nvPr/>
        </p:nvPicPr>
        <p:blipFill>
          <a:blip r:embed="rId4"/>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1033514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153" y="147890"/>
            <a:ext cx="9879693" cy="970311"/>
          </a:xfrm>
        </p:spPr>
        <p:txBody>
          <a:bodyPr>
            <a:noAutofit/>
          </a:bodyPr>
          <a:lstStyle/>
          <a:p>
            <a:pPr algn="ctr"/>
            <a:r>
              <a:rPr lang="en-US" sz="3000" cap="none" dirty="0">
                <a:solidFill>
                  <a:srgbClr val="002060"/>
                </a:solidFill>
                <a:latin typeface="+mn-lt"/>
                <a:cs typeface="Arial" panose="020B0604020202020204" pitchFamily="34" charset="0"/>
              </a:rPr>
              <a:t>Percent of High School Students Reporting Ever Misusing Prescription Pain Medicine:</a:t>
            </a:r>
            <a:r>
              <a:rPr lang="en-US" sz="3000" dirty="0">
                <a:solidFill>
                  <a:srgbClr val="002060"/>
                </a:solidFill>
                <a:latin typeface="+mn-lt"/>
                <a:cs typeface="Arial" panose="020B0604020202020204" pitchFamily="34" charset="0"/>
              </a:rPr>
              <a:t> </a:t>
            </a:r>
            <a:r>
              <a:rPr lang="en-US" sz="3000" cap="none" dirty="0">
                <a:solidFill>
                  <a:srgbClr val="002060"/>
                </a:solidFill>
                <a:latin typeface="+mn-lt"/>
                <a:cs typeface="Arial" panose="020B0604020202020204" pitchFamily="34" charset="0"/>
              </a:rPr>
              <a:t>CT vs. US, 2009-2019</a:t>
            </a:r>
            <a:endParaRPr lang="en-US" sz="3000" dirty="0">
              <a:solidFill>
                <a:schemeClr val="bg1"/>
              </a:solidFill>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7752085"/>
              </p:ext>
            </p:extLst>
          </p:nvPr>
        </p:nvGraphicFramePr>
        <p:xfrm>
          <a:off x="441165" y="950977"/>
          <a:ext cx="11473467" cy="535087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F415DB54-2AD8-400D-9AF8-F662D83F31BD}"/>
              </a:ext>
            </a:extLst>
          </p:cNvPr>
          <p:cNvPicPr>
            <a:picLocks noChangeAspect="1"/>
          </p:cNvPicPr>
          <p:nvPr/>
        </p:nvPicPr>
        <p:blipFill>
          <a:blip r:embed="rId4"/>
          <a:stretch>
            <a:fillRect/>
          </a:stretch>
        </p:blipFill>
        <p:spPr>
          <a:xfrm>
            <a:off x="11091308" y="137941"/>
            <a:ext cx="929995" cy="495105"/>
          </a:xfrm>
          <a:prstGeom prst="rect">
            <a:avLst/>
          </a:prstGeom>
        </p:spPr>
      </p:pic>
      <p:sp>
        <p:nvSpPr>
          <p:cNvPr id="7" name="Slide Number Placeholder 3">
            <a:extLst>
              <a:ext uri="{FF2B5EF4-FFF2-40B4-BE49-F238E27FC236}">
                <a16:creationId xmlns:a16="http://schemas.microsoft.com/office/drawing/2014/main" id="{7DE42089-2841-44FB-85EC-DE69293DBE40}"/>
              </a:ext>
            </a:extLst>
          </p:cNvPr>
          <p:cNvSpPr>
            <a:spLocks noGrp="1"/>
          </p:cNvSpPr>
          <p:nvPr>
            <p:ph type="sldNum" sz="quarter" idx="12"/>
          </p:nvPr>
        </p:nvSpPr>
        <p:spPr>
          <a:xfrm>
            <a:off x="277367" y="6327378"/>
            <a:ext cx="2054812" cy="508565"/>
          </a:xfrm>
        </p:spPr>
        <p:txBody>
          <a:bodyPr/>
          <a:lstStyle/>
          <a:p>
            <a:pPr algn="l"/>
            <a:r>
              <a:rPr lang="en-US" sz="1600" b="1" dirty="0">
                <a:solidFill>
                  <a:srgbClr val="002060"/>
                </a:solidFill>
              </a:rPr>
              <a:t>Source: CSHS (YRBS) </a:t>
            </a:r>
          </a:p>
        </p:txBody>
      </p:sp>
      <p:sp>
        <p:nvSpPr>
          <p:cNvPr id="9" name="Slide Number Placeholder 3">
            <a:extLst>
              <a:ext uri="{FF2B5EF4-FFF2-40B4-BE49-F238E27FC236}">
                <a16:creationId xmlns:a16="http://schemas.microsoft.com/office/drawing/2014/main" id="{1EBE1972-ED2C-4CB2-BEA3-52DDC4476012}"/>
              </a:ext>
            </a:extLst>
          </p:cNvPr>
          <p:cNvSpPr>
            <a:spLocks noGrp="1"/>
          </p:cNvSpPr>
          <p:nvPr/>
        </p:nvSpPr>
        <p:spPr>
          <a:xfrm>
            <a:off x="277367" y="6067551"/>
            <a:ext cx="9213333" cy="46859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Note: The wording of this question has changed over the years. In </a:t>
            </a:r>
            <a:r>
              <a:rPr lang="en-US" sz="1100" dirty="0">
                <a:solidFill>
                  <a:srgbClr val="002060"/>
                </a:solidFill>
                <a:latin typeface="Calibri" panose="020F0502020204030204"/>
              </a:rPr>
              <a:t>2015 </a:t>
            </a: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the question asked about taking prescription drugs without a prescription, but didn’t specify pain medicine. </a:t>
            </a:r>
            <a:r>
              <a:rPr lang="en-US" sz="1100" dirty="0">
                <a:solidFill>
                  <a:srgbClr val="002060"/>
                </a:solidFill>
                <a:latin typeface="Calibri" panose="020F0502020204030204"/>
              </a:rPr>
              <a:t>In 2013 and earlier, it asked about taking drugs without a prescription to get high.</a:t>
            </a: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1721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749" y="221590"/>
            <a:ext cx="10350230" cy="597877"/>
          </a:xfrm>
        </p:spPr>
        <p:txBody>
          <a:bodyPr>
            <a:noAutofit/>
          </a:bodyPr>
          <a:lstStyle/>
          <a:p>
            <a:r>
              <a:rPr lang="en-US" sz="3000" dirty="0">
                <a:solidFill>
                  <a:srgbClr val="002060"/>
                </a:solidFill>
                <a:latin typeface="+mn-lt"/>
                <a:cs typeface="Arial" panose="020B0604020202020204" pitchFamily="34" charset="0"/>
              </a:rPr>
              <a:t>Number of Opioid Prescriptions per Year: </a:t>
            </a:r>
            <a:r>
              <a:rPr lang="en-US" sz="3000" dirty="0" smtClean="0">
                <a:solidFill>
                  <a:srgbClr val="002060"/>
                </a:solidFill>
                <a:latin typeface="+mn-lt"/>
                <a:cs typeface="Arial" panose="020B0604020202020204" pitchFamily="34" charset="0"/>
              </a:rPr>
              <a:t>Connecticut, </a:t>
            </a:r>
            <a:r>
              <a:rPr lang="en-US" sz="3000" dirty="0">
                <a:solidFill>
                  <a:srgbClr val="002060"/>
                </a:solidFill>
                <a:latin typeface="+mn-lt"/>
                <a:cs typeface="Arial" panose="020B0604020202020204" pitchFamily="34" charset="0"/>
              </a:rPr>
              <a:t>2014-2018</a:t>
            </a:r>
            <a:endParaRPr lang="en-US" sz="3000" b="1" dirty="0">
              <a:latin typeface="+mn-lt"/>
            </a:endParaRPr>
          </a:p>
        </p:txBody>
      </p:sp>
      <p:graphicFrame>
        <p:nvGraphicFramePr>
          <p:cNvPr id="8" name="Content Placeholder 7"/>
          <p:cNvGraphicFramePr>
            <a:graphicFrameLocks/>
          </p:cNvGraphicFramePr>
          <p:nvPr>
            <p:extLst>
              <p:ext uri="{D42A27DB-BD31-4B8C-83A1-F6EECF244321}">
                <p14:modId xmlns:p14="http://schemas.microsoft.com/office/powerpoint/2010/main" val="2598383228"/>
              </p:ext>
            </p:extLst>
          </p:nvPr>
        </p:nvGraphicFramePr>
        <p:xfrm>
          <a:off x="838200" y="1212508"/>
          <a:ext cx="10515600" cy="526488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11091308" y="137941"/>
            <a:ext cx="929995" cy="495105"/>
          </a:xfrm>
          <a:prstGeom prst="rect">
            <a:avLst/>
          </a:prstGeom>
        </p:spPr>
      </p:pic>
      <p:sp>
        <p:nvSpPr>
          <p:cNvPr id="6" name="Rectangle 5"/>
          <p:cNvSpPr/>
          <p:nvPr/>
        </p:nvSpPr>
        <p:spPr>
          <a:xfrm>
            <a:off x="341644" y="6477391"/>
            <a:ext cx="4696799" cy="338554"/>
          </a:xfrm>
          <a:prstGeom prst="rect">
            <a:avLst/>
          </a:prstGeom>
        </p:spPr>
        <p:txBody>
          <a:bodyPr wrap="none">
            <a:spAutoFit/>
          </a:bodyPr>
          <a:lstStyle/>
          <a:p>
            <a:r>
              <a:rPr lang="en-US" sz="1600" b="1" dirty="0">
                <a:solidFill>
                  <a:srgbClr val="002060"/>
                </a:solidFill>
              </a:rPr>
              <a:t>Source: CPMRS, Department of Consumer Protection</a:t>
            </a:r>
          </a:p>
        </p:txBody>
      </p:sp>
      <p:sp>
        <p:nvSpPr>
          <p:cNvPr id="3" name="Slide Number Placeholder 2"/>
          <p:cNvSpPr>
            <a:spLocks noGrp="1"/>
          </p:cNvSpPr>
          <p:nvPr>
            <p:ph type="sldNum" sz="quarter" idx="12"/>
          </p:nvPr>
        </p:nvSpPr>
        <p:spPr/>
        <p:txBody>
          <a:bodyPr/>
          <a:lstStyle/>
          <a:p>
            <a:fld id="{C498F3E6-B2A2-406B-BC31-11B5CF379E26}" type="slidenum">
              <a:rPr lang="en-US" smtClean="0"/>
              <a:t>15</a:t>
            </a:fld>
            <a:endParaRPr lang="en-US"/>
          </a:p>
        </p:txBody>
      </p:sp>
    </p:spTree>
    <p:extLst>
      <p:ext uri="{BB962C8B-B14F-4D97-AF65-F5344CB8AC3E}">
        <p14:creationId xmlns:p14="http://schemas.microsoft.com/office/powerpoint/2010/main" val="1509233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666A48-0D9C-41A2-861D-9EE194FB0B95}"/>
              </a:ext>
            </a:extLst>
          </p:cNvPr>
          <p:cNvSpPr>
            <a:spLocks noGrp="1"/>
          </p:cNvSpPr>
          <p:nvPr>
            <p:ph type="sldNum" sz="quarter" idx="12"/>
          </p:nvPr>
        </p:nvSpPr>
        <p:spPr/>
        <p:txBody>
          <a:bodyPr/>
          <a:lstStyle/>
          <a:p>
            <a:fld id="{C498F3E6-B2A2-406B-BC31-11B5CF379E26}" type="slidenum">
              <a:rPr lang="en-US" smtClean="0"/>
              <a:t>16</a:t>
            </a:fld>
            <a:endParaRPr lang="en-US"/>
          </a:p>
        </p:txBody>
      </p:sp>
      <p:pic>
        <p:nvPicPr>
          <p:cNvPr id="4" name="Picture 3">
            <a:extLst>
              <a:ext uri="{FF2B5EF4-FFF2-40B4-BE49-F238E27FC236}">
                <a16:creationId xmlns:a16="http://schemas.microsoft.com/office/drawing/2014/main" id="{683256DC-D653-48AA-977E-81F454865833}"/>
              </a:ext>
            </a:extLst>
          </p:cNvPr>
          <p:cNvPicPr>
            <a:picLocks noChangeAspect="1"/>
          </p:cNvPicPr>
          <p:nvPr/>
        </p:nvPicPr>
        <p:blipFill>
          <a:blip r:embed="rId2"/>
          <a:stretch>
            <a:fillRect/>
          </a:stretch>
        </p:blipFill>
        <p:spPr>
          <a:xfrm>
            <a:off x="11091308" y="137941"/>
            <a:ext cx="929995" cy="495105"/>
          </a:xfrm>
          <a:prstGeom prst="rect">
            <a:avLst/>
          </a:prstGeom>
        </p:spPr>
      </p:pic>
      <p:sp>
        <p:nvSpPr>
          <p:cNvPr id="5" name="Slide Number Placeholder 3">
            <a:extLst>
              <a:ext uri="{FF2B5EF4-FFF2-40B4-BE49-F238E27FC236}">
                <a16:creationId xmlns:a16="http://schemas.microsoft.com/office/drawing/2014/main" id="{9188A7E8-0DE1-44ED-854C-C50C60B6C0FD}"/>
              </a:ext>
            </a:extLst>
          </p:cNvPr>
          <p:cNvSpPr>
            <a:spLocks noGrp="1"/>
          </p:cNvSpPr>
          <p:nvPr/>
        </p:nvSpPr>
        <p:spPr>
          <a:xfrm>
            <a:off x="378278" y="6315075"/>
            <a:ext cx="1529712"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NSDUH</a:t>
            </a:r>
          </a:p>
        </p:txBody>
      </p:sp>
      <p:graphicFrame>
        <p:nvGraphicFramePr>
          <p:cNvPr id="8" name="Chart 7">
            <a:extLst>
              <a:ext uri="{FF2B5EF4-FFF2-40B4-BE49-F238E27FC236}">
                <a16:creationId xmlns:a16="http://schemas.microsoft.com/office/drawing/2014/main" id="{E88DE8E7-BB2C-49B0-ABE9-5918AB202467}"/>
              </a:ext>
            </a:extLst>
          </p:cNvPr>
          <p:cNvGraphicFramePr/>
          <p:nvPr>
            <p:extLst>
              <p:ext uri="{D42A27DB-BD31-4B8C-83A1-F6EECF244321}">
                <p14:modId xmlns:p14="http://schemas.microsoft.com/office/powerpoint/2010/main" val="2446992079"/>
              </p:ext>
            </p:extLst>
          </p:nvPr>
        </p:nvGraphicFramePr>
        <p:xfrm>
          <a:off x="462454" y="719666"/>
          <a:ext cx="11558849" cy="576181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27F594BB-57CD-4306-B3BF-21047A820AC9}"/>
              </a:ext>
            </a:extLst>
          </p:cNvPr>
          <p:cNvSpPr/>
          <p:nvPr/>
        </p:nvSpPr>
        <p:spPr>
          <a:xfrm>
            <a:off x="1345092" y="136525"/>
            <a:ext cx="9372599" cy="954107"/>
          </a:xfrm>
          <a:prstGeom prst="rect">
            <a:avLst/>
          </a:prstGeom>
        </p:spPr>
        <p:txBody>
          <a:bodyPr wrap="square">
            <a:spAutoFit/>
          </a:bodyPr>
          <a:lstStyle/>
          <a:p>
            <a:pPr algn="ctr" defTabSz="914400">
              <a:defRPr/>
            </a:pPr>
            <a:r>
              <a:rPr lang="en-US" sz="2800" dirty="0">
                <a:solidFill>
                  <a:srgbClr val="002060"/>
                </a:solidFill>
                <a:cs typeface="Arial" panose="020B0604020202020204" pitchFamily="34" charset="0"/>
              </a:rPr>
              <a:t>Percent of Persons Reporting Past Year Use of Heroin by Age Group: CT vs. US, 2014-2018</a:t>
            </a:r>
            <a:endParaRPr lang="en-US" sz="2800" dirty="0">
              <a:solidFill>
                <a:prstClr val="white"/>
              </a:solidFill>
            </a:endParaRPr>
          </a:p>
        </p:txBody>
      </p:sp>
      <p:sp>
        <p:nvSpPr>
          <p:cNvPr id="7" name="Slide Number Placeholder 3">
            <a:extLst>
              <a:ext uri="{FF2B5EF4-FFF2-40B4-BE49-F238E27FC236}">
                <a16:creationId xmlns:a16="http://schemas.microsoft.com/office/drawing/2014/main" id="{1EBE1972-ED2C-4CB2-BEA3-52DDC4476012}"/>
              </a:ext>
            </a:extLst>
          </p:cNvPr>
          <p:cNvSpPr>
            <a:spLocks noGrp="1"/>
          </p:cNvSpPr>
          <p:nvPr/>
        </p:nvSpPr>
        <p:spPr>
          <a:xfrm>
            <a:off x="10300140" y="3721608"/>
            <a:ext cx="1805339" cy="980716"/>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002060"/>
                </a:solidFill>
                <a:effectLst/>
                <a:uLnTx/>
                <a:uFillTx/>
                <a:latin typeface="Calibri" panose="020F0502020204030204"/>
                <a:ea typeface="+mn-ea"/>
                <a:cs typeface="+mn-cs"/>
              </a:rPr>
              <a:t>2019 US 12-17 wasn’t reported out due to low precision</a:t>
            </a: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49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231316"/>
            <a:ext cx="10515600" cy="842291"/>
          </a:xfrm>
        </p:spPr>
        <p:txBody>
          <a:bodyPr>
            <a:noAutofit/>
          </a:bodyPr>
          <a:lstStyle/>
          <a:p>
            <a:pPr algn="ctr"/>
            <a:r>
              <a:rPr lang="en-US" sz="3000" dirty="0">
                <a:solidFill>
                  <a:srgbClr val="002060"/>
                </a:solidFill>
                <a:latin typeface="Calibri" panose="020F0502020204030204" pitchFamily="34" charset="0"/>
              </a:rPr>
              <a:t>Number of Opioid-related Emergency Department Visits and Hospital Admissions: Connecticut, 2013-2018</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3952411"/>
              </p:ext>
            </p:extLst>
          </p:nvPr>
        </p:nvGraphicFramePr>
        <p:xfrm>
          <a:off x="525780" y="1190626"/>
          <a:ext cx="11155680" cy="509750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C498F3E6-B2A2-406B-BC31-11B5CF379E26}" type="slidenum">
              <a:rPr lang="en-US" smtClean="0"/>
              <a:t>17</a:t>
            </a:fld>
            <a:endParaRPr lang="en-US"/>
          </a:p>
        </p:txBody>
      </p:sp>
      <p:sp>
        <p:nvSpPr>
          <p:cNvPr id="9" name="TextBox 8"/>
          <p:cNvSpPr txBox="1"/>
          <p:nvPr/>
        </p:nvSpPr>
        <p:spPr>
          <a:xfrm>
            <a:off x="273462" y="6288130"/>
            <a:ext cx="3307939" cy="338554"/>
          </a:xfrm>
          <a:prstGeom prst="rect">
            <a:avLst/>
          </a:prstGeom>
          <a:noFill/>
        </p:spPr>
        <p:txBody>
          <a:bodyPr wrap="square" rtlCol="0">
            <a:spAutoFit/>
          </a:bodyPr>
          <a:lstStyle/>
          <a:p>
            <a:r>
              <a:rPr lang="en-US" sz="1600" b="1" dirty="0">
                <a:solidFill>
                  <a:srgbClr val="002060"/>
                </a:solidFill>
              </a:rPr>
              <a:t>Source: CT DPH</a:t>
            </a:r>
          </a:p>
        </p:txBody>
      </p:sp>
      <p:pic>
        <p:nvPicPr>
          <p:cNvPr id="7" name="Picture 6"/>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281453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TextBox 5"/>
          <p:cNvSpPr txBox="1"/>
          <p:nvPr/>
        </p:nvSpPr>
        <p:spPr>
          <a:xfrm>
            <a:off x="320270" y="6479010"/>
            <a:ext cx="4016599"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sp>
        <p:nvSpPr>
          <p:cNvPr id="3" name="Slide Number Placeholder 2"/>
          <p:cNvSpPr>
            <a:spLocks noGrp="1"/>
          </p:cNvSpPr>
          <p:nvPr>
            <p:ph type="sldNum" sz="quarter" idx="12"/>
          </p:nvPr>
        </p:nvSpPr>
        <p:spPr/>
        <p:txBody>
          <a:bodyPr/>
          <a:lstStyle/>
          <a:p>
            <a:fld id="{C498F3E6-B2A2-406B-BC31-11B5CF379E26}" type="slidenum">
              <a:rPr lang="en-US" smtClean="0"/>
              <a:t>18</a:t>
            </a:fld>
            <a:endParaRPr lang="en-US"/>
          </a:p>
        </p:txBody>
      </p:sp>
      <p:sp>
        <p:nvSpPr>
          <p:cNvPr id="10" name="Title 1"/>
          <p:cNvSpPr txBox="1">
            <a:spLocks/>
          </p:cNvSpPr>
          <p:nvPr/>
        </p:nvSpPr>
        <p:spPr>
          <a:xfrm>
            <a:off x="1149531" y="192116"/>
            <a:ext cx="9858103" cy="4951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mn-lt"/>
                <a:cs typeface="Arial" panose="020B0604020202020204" pitchFamily="34" charset="0"/>
              </a:rPr>
              <a:t>Number of Overdose Deaths by Year: Connecticut, 2012-2019</a:t>
            </a:r>
          </a:p>
        </p:txBody>
      </p:sp>
      <p:graphicFrame>
        <p:nvGraphicFramePr>
          <p:cNvPr id="8" name="Chart 7">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542557268"/>
              </p:ext>
            </p:extLst>
          </p:nvPr>
        </p:nvGraphicFramePr>
        <p:xfrm>
          <a:off x="522515" y="818606"/>
          <a:ext cx="10903132" cy="55643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670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34" y="85530"/>
            <a:ext cx="10253108" cy="757693"/>
          </a:xfrm>
        </p:spPr>
        <p:txBody>
          <a:bodyPr>
            <a:normAutofit/>
          </a:bodyPr>
          <a:lstStyle/>
          <a:p>
            <a:r>
              <a:rPr lang="en-US" sz="3000" dirty="0">
                <a:solidFill>
                  <a:srgbClr val="002060"/>
                </a:solidFill>
                <a:latin typeface="+mn-lt"/>
              </a:rPr>
              <a:t>Multiple Drugs Involved in Opioid Overdose Deaths: CT, 2019</a:t>
            </a:r>
          </a:p>
        </p:txBody>
      </p:sp>
      <p:sp>
        <p:nvSpPr>
          <p:cNvPr id="3" name="Slide Number Placeholder 2"/>
          <p:cNvSpPr>
            <a:spLocks noGrp="1"/>
          </p:cNvSpPr>
          <p:nvPr>
            <p:ph type="sldNum" sz="quarter" idx="12"/>
          </p:nvPr>
        </p:nvSpPr>
        <p:spPr/>
        <p:txBody>
          <a:bodyPr/>
          <a:lstStyle/>
          <a:p>
            <a:fld id="{C498F3E6-B2A2-406B-BC31-11B5CF379E26}" type="slidenum">
              <a:rPr lang="en-US" smtClean="0"/>
              <a:t>19</a:t>
            </a:fld>
            <a:endParaRPr lang="en-US" dirty="0"/>
          </a:p>
        </p:txBody>
      </p:sp>
      <p:sp>
        <p:nvSpPr>
          <p:cNvPr id="7" name="TextBox 6"/>
          <p:cNvSpPr txBox="1"/>
          <p:nvPr/>
        </p:nvSpPr>
        <p:spPr>
          <a:xfrm>
            <a:off x="341732" y="6125517"/>
            <a:ext cx="10749576" cy="461665"/>
          </a:xfrm>
          <a:prstGeom prst="rect">
            <a:avLst/>
          </a:prstGeom>
          <a:noFill/>
        </p:spPr>
        <p:txBody>
          <a:bodyPr wrap="square" rtlCol="0">
            <a:spAutoFit/>
          </a:bodyPr>
          <a:lstStyle/>
          <a:p>
            <a:r>
              <a:rPr lang="en-US" sz="1200" dirty="0">
                <a:solidFill>
                  <a:srgbClr val="002060"/>
                </a:solidFill>
                <a:cs typeface="Arial" panose="020B0604020202020204" pitchFamily="34" charset="0"/>
              </a:rPr>
              <a:t>*Prescription opioids include oxycodone, oxymorphone, hydrocodone, hydromorphone and tramadol. </a:t>
            </a:r>
          </a:p>
          <a:p>
            <a:r>
              <a:rPr lang="en-US" sz="1200" b="1" dirty="0">
                <a:solidFill>
                  <a:srgbClr val="002060"/>
                </a:solidFill>
                <a:cs typeface="Arial" panose="020B0604020202020204" pitchFamily="34" charset="0"/>
              </a:rPr>
              <a:t>Substances that are underlined indicate deaths that involved </a:t>
            </a:r>
            <a:r>
              <a:rPr lang="en-US" sz="1200" b="1" u="sng" dirty="0">
                <a:solidFill>
                  <a:srgbClr val="002060"/>
                </a:solidFill>
                <a:cs typeface="Arial" panose="020B0604020202020204" pitchFamily="34" charset="0"/>
              </a:rPr>
              <a:t>only</a:t>
            </a:r>
            <a:r>
              <a:rPr lang="en-US" sz="1200" b="1" dirty="0">
                <a:solidFill>
                  <a:srgbClr val="002060"/>
                </a:solidFill>
                <a:cs typeface="Arial" panose="020B0604020202020204" pitchFamily="34" charset="0"/>
              </a:rPr>
              <a:t> that substance </a:t>
            </a:r>
            <a:r>
              <a:rPr lang="en-US" sz="1200" dirty="0">
                <a:solidFill>
                  <a:srgbClr val="002060"/>
                </a:solidFill>
                <a:cs typeface="Arial" panose="020B0604020202020204" pitchFamily="34" charset="0"/>
              </a:rPr>
              <a:t>(e.g., fentanyl-involved deaths involving only fentanyl and no other substances listed).</a:t>
            </a:r>
            <a:endParaRPr lang="en-US" sz="1200" dirty="0"/>
          </a:p>
        </p:txBody>
      </p:sp>
      <p:sp>
        <p:nvSpPr>
          <p:cNvPr id="9" name="TextBox 8"/>
          <p:cNvSpPr txBox="1"/>
          <p:nvPr/>
        </p:nvSpPr>
        <p:spPr>
          <a:xfrm>
            <a:off x="47626" y="6538912"/>
            <a:ext cx="4164480"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graphicFrame>
        <p:nvGraphicFramePr>
          <p:cNvPr id="10" name="Chart 9">
            <a:extLst>
              <a:ext uri="{FF2B5EF4-FFF2-40B4-BE49-F238E27FC236}">
                <a16:creationId xmlns:a16="http://schemas.microsoft.com/office/drawing/2014/main" id="{08F29673-DE0B-4C4D-82F2-0C43A722C627}"/>
              </a:ext>
            </a:extLst>
          </p:cNvPr>
          <p:cNvGraphicFramePr>
            <a:graphicFrameLocks/>
          </p:cNvGraphicFramePr>
          <p:nvPr>
            <p:extLst/>
          </p:nvPr>
        </p:nvGraphicFramePr>
        <p:xfrm>
          <a:off x="643895" y="633046"/>
          <a:ext cx="10800166" cy="5482743"/>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8302EA4E-2C21-46FE-8F3A-2132D1602977}"/>
              </a:ext>
            </a:extLst>
          </p:cNvPr>
          <p:cNvPicPr>
            <a:picLocks noChangeAspect="1"/>
          </p:cNvPicPr>
          <p:nvPr/>
        </p:nvPicPr>
        <p:blipFill>
          <a:blip r:embed="rId3"/>
          <a:stretch>
            <a:fillRect/>
          </a:stretch>
        </p:blipFill>
        <p:spPr>
          <a:xfrm>
            <a:off x="11091308" y="137941"/>
            <a:ext cx="929995" cy="495105"/>
          </a:xfrm>
          <a:prstGeom prst="rect">
            <a:avLst/>
          </a:prstGeom>
        </p:spPr>
      </p:pic>
      <p:sp>
        <p:nvSpPr>
          <p:cNvPr id="12" name="TextBox 11">
            <a:extLst>
              <a:ext uri="{FF2B5EF4-FFF2-40B4-BE49-F238E27FC236}">
                <a16:creationId xmlns:a16="http://schemas.microsoft.com/office/drawing/2014/main" id="{BB9260AD-252C-4FEF-ACF3-BBD8F0F2687B}"/>
              </a:ext>
            </a:extLst>
          </p:cNvPr>
          <p:cNvSpPr txBox="1"/>
          <p:nvPr/>
        </p:nvSpPr>
        <p:spPr>
          <a:xfrm>
            <a:off x="1019355" y="1446796"/>
            <a:ext cx="3558655" cy="646331"/>
          </a:xfrm>
          <a:prstGeom prst="rect">
            <a:avLst/>
          </a:prstGeom>
          <a:noFill/>
        </p:spPr>
        <p:txBody>
          <a:bodyPr wrap="square" rtlCol="0">
            <a:spAutoFit/>
          </a:bodyPr>
          <a:lstStyle/>
          <a:p>
            <a:pPr algn="ctr"/>
            <a:r>
              <a:rPr lang="en-US" dirty="0">
                <a:solidFill>
                  <a:srgbClr val="002060"/>
                </a:solidFill>
              </a:rPr>
              <a:t>Prescription Opioid-Involved Deaths </a:t>
            </a:r>
          </a:p>
          <a:p>
            <a:pPr algn="ctr"/>
            <a:r>
              <a:rPr lang="en-US" dirty="0">
                <a:solidFill>
                  <a:srgbClr val="002060"/>
                </a:solidFill>
              </a:rPr>
              <a:t>(n=133)</a:t>
            </a:r>
          </a:p>
        </p:txBody>
      </p:sp>
      <p:sp>
        <p:nvSpPr>
          <p:cNvPr id="13" name="TextBox 12">
            <a:extLst>
              <a:ext uri="{FF2B5EF4-FFF2-40B4-BE49-F238E27FC236}">
                <a16:creationId xmlns:a16="http://schemas.microsoft.com/office/drawing/2014/main" id="{137CE350-2196-4E8C-B2CB-325145722293}"/>
              </a:ext>
            </a:extLst>
          </p:cNvPr>
          <p:cNvSpPr txBox="1"/>
          <p:nvPr/>
        </p:nvSpPr>
        <p:spPr>
          <a:xfrm>
            <a:off x="1385258" y="2993214"/>
            <a:ext cx="2826848" cy="646331"/>
          </a:xfrm>
          <a:prstGeom prst="rect">
            <a:avLst/>
          </a:prstGeom>
          <a:noFill/>
        </p:spPr>
        <p:txBody>
          <a:bodyPr wrap="square" rtlCol="0">
            <a:spAutoFit/>
          </a:bodyPr>
          <a:lstStyle/>
          <a:p>
            <a:pPr algn="ctr"/>
            <a:r>
              <a:rPr lang="en-US" dirty="0">
                <a:solidFill>
                  <a:srgbClr val="002060"/>
                </a:solidFill>
              </a:rPr>
              <a:t>Heroin-Involved Deaths </a:t>
            </a:r>
          </a:p>
          <a:p>
            <a:pPr algn="ctr"/>
            <a:r>
              <a:rPr lang="en-US" dirty="0">
                <a:solidFill>
                  <a:srgbClr val="002060"/>
                </a:solidFill>
              </a:rPr>
              <a:t>(n=387)</a:t>
            </a:r>
          </a:p>
        </p:txBody>
      </p:sp>
    </p:spTree>
    <p:extLst>
      <p:ext uri="{BB962C8B-B14F-4D97-AF65-F5344CB8AC3E}">
        <p14:creationId xmlns:p14="http://schemas.microsoft.com/office/powerpoint/2010/main" val="27957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881" y="137941"/>
            <a:ext cx="9404723" cy="874206"/>
          </a:xfrm>
        </p:spPr>
        <p:txBody>
          <a:bodyPr>
            <a:noAutofit/>
          </a:bodyPr>
          <a:lstStyle/>
          <a:p>
            <a:pPr lvl="0" algn="ctr" defTabSz="914400">
              <a:spcBef>
                <a:spcPts val="0"/>
              </a:spcBef>
              <a:defRPr/>
            </a:pPr>
            <a:r>
              <a:rPr lang="en-US" sz="3000" dirty="0">
                <a:solidFill>
                  <a:srgbClr val="002060"/>
                </a:solidFill>
                <a:latin typeface="+mn-lt"/>
                <a:ea typeface="+mn-ea"/>
                <a:cs typeface="Arial" panose="020B0604020202020204" pitchFamily="34" charset="0"/>
              </a:rPr>
              <a:t>Percent of Persons Reporting Use by Substance, Ages 12 and Older:  CT vs. US, 2017-2018</a:t>
            </a:r>
            <a:endParaRPr lang="en-US" sz="3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99710205"/>
              </p:ext>
            </p:extLst>
          </p:nvPr>
        </p:nvGraphicFramePr>
        <p:xfrm>
          <a:off x="185144" y="1047631"/>
          <a:ext cx="11689698" cy="536135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85144" y="6476295"/>
            <a:ext cx="1818768" cy="307777"/>
          </a:xfrm>
          <a:prstGeom prst="rect">
            <a:avLst/>
          </a:prstGeom>
        </p:spPr>
        <p:txBody>
          <a:bodyPr wrap="none">
            <a:spAutoFit/>
          </a:bodyPr>
          <a:lstStyle/>
          <a:p>
            <a:r>
              <a:rPr lang="en-US" sz="1400" b="1" dirty="0">
                <a:solidFill>
                  <a:srgbClr val="002060"/>
                </a:solidFill>
              </a:rPr>
              <a:t>Source: NSDUH, 2018 </a:t>
            </a:r>
          </a:p>
        </p:txBody>
      </p:sp>
      <p:sp>
        <p:nvSpPr>
          <p:cNvPr id="3" name="Slide Number Placeholder 2"/>
          <p:cNvSpPr>
            <a:spLocks noGrp="1"/>
          </p:cNvSpPr>
          <p:nvPr>
            <p:ph type="sldNum" sz="quarter" idx="12"/>
          </p:nvPr>
        </p:nvSpPr>
        <p:spPr/>
        <p:txBody>
          <a:bodyPr/>
          <a:lstStyle/>
          <a:p>
            <a:fld id="{C498F3E6-B2A2-406B-BC31-11B5CF379E26}" type="slidenum">
              <a:rPr lang="en-US" smtClean="0"/>
              <a:t>2</a:t>
            </a:fld>
            <a:endParaRPr lang="en-US"/>
          </a:p>
        </p:txBody>
      </p:sp>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1091308" y="137941"/>
            <a:ext cx="929995" cy="495105"/>
          </a:xfrm>
          <a:prstGeom prst="rect">
            <a:avLst/>
          </a:prstGeom>
        </p:spPr>
      </p:pic>
      <p:sp>
        <p:nvSpPr>
          <p:cNvPr id="7" name="Rectangle 6">
            <a:extLst>
              <a:ext uri="{FF2B5EF4-FFF2-40B4-BE49-F238E27FC236}">
                <a16:creationId xmlns:a16="http://schemas.microsoft.com/office/drawing/2014/main" id="{6E9359D7-E922-4DAE-B73E-7CC1788F2A52}"/>
              </a:ext>
            </a:extLst>
          </p:cNvPr>
          <p:cNvSpPr/>
          <p:nvPr/>
        </p:nvSpPr>
        <p:spPr>
          <a:xfrm>
            <a:off x="2290670" y="6444476"/>
            <a:ext cx="8286820" cy="276999"/>
          </a:xfrm>
          <a:prstGeom prst="rect">
            <a:avLst/>
          </a:prstGeom>
        </p:spPr>
        <p:txBody>
          <a:bodyPr wrap="none">
            <a:spAutoFit/>
          </a:bodyPr>
          <a:lstStyle/>
          <a:p>
            <a:r>
              <a:rPr lang="en-US" sz="1200" dirty="0">
                <a:solidFill>
                  <a:srgbClr val="002060"/>
                </a:solidFill>
              </a:rPr>
              <a:t>Note: Tobacco products include cigarettes, smokeless tobacco (i.e., snuff, dip, chewing tobacco, or snus), cigars, or pipe tobacco</a:t>
            </a:r>
          </a:p>
        </p:txBody>
      </p:sp>
    </p:spTree>
    <p:extLst>
      <p:ext uri="{BB962C8B-B14F-4D97-AF65-F5344CB8AC3E}">
        <p14:creationId xmlns:p14="http://schemas.microsoft.com/office/powerpoint/2010/main" val="3771792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414" y="137941"/>
            <a:ext cx="9715499" cy="678982"/>
          </a:xfrm>
        </p:spPr>
        <p:txBody>
          <a:bodyPr>
            <a:noAutofit/>
          </a:bodyPr>
          <a:lstStyle/>
          <a:p>
            <a:pPr algn="ctr"/>
            <a:r>
              <a:rPr lang="en-US" sz="3000" dirty="0">
                <a:solidFill>
                  <a:srgbClr val="002060"/>
                </a:solidFill>
                <a:latin typeface="+mn-lt"/>
              </a:rPr>
              <a:t>Opioid Overdose Mortality Rate by Age Group: </a:t>
            </a:r>
            <a:br>
              <a:rPr lang="en-US" sz="3000" dirty="0">
                <a:solidFill>
                  <a:srgbClr val="002060"/>
                </a:solidFill>
                <a:latin typeface="+mn-lt"/>
              </a:rPr>
            </a:br>
            <a:r>
              <a:rPr lang="en-US" sz="3000" dirty="0">
                <a:solidFill>
                  <a:srgbClr val="002060"/>
                </a:solidFill>
                <a:latin typeface="+mn-lt"/>
              </a:rPr>
              <a:t>Connecticut, 2012-2019</a:t>
            </a:r>
          </a:p>
        </p:txBody>
      </p:sp>
      <p:sp>
        <p:nvSpPr>
          <p:cNvPr id="24" name="TextBox 23"/>
          <p:cNvSpPr txBox="1"/>
          <p:nvPr/>
        </p:nvSpPr>
        <p:spPr>
          <a:xfrm>
            <a:off x="335940" y="6337300"/>
            <a:ext cx="4564305"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25" name="Picture 24"/>
          <p:cNvPicPr>
            <a:picLocks noChangeAspect="1"/>
          </p:cNvPicPr>
          <p:nvPr/>
        </p:nvPicPr>
        <p:blipFill>
          <a:blip r:embed="rId3"/>
          <a:stretch>
            <a:fillRect/>
          </a:stretch>
        </p:blipFill>
        <p:spPr>
          <a:xfrm>
            <a:off x="11091308" y="137941"/>
            <a:ext cx="929995" cy="495105"/>
          </a:xfrm>
          <a:prstGeom prst="rect">
            <a:avLst/>
          </a:prstGeom>
        </p:spPr>
      </p:pic>
      <p:sp>
        <p:nvSpPr>
          <p:cNvPr id="4" name="Slide Number Placeholder 3"/>
          <p:cNvSpPr>
            <a:spLocks noGrp="1"/>
          </p:cNvSpPr>
          <p:nvPr>
            <p:ph type="sldNum" sz="quarter" idx="12"/>
          </p:nvPr>
        </p:nvSpPr>
        <p:spPr/>
        <p:txBody>
          <a:bodyPr/>
          <a:lstStyle/>
          <a:p>
            <a:fld id="{C498F3E6-B2A2-406B-BC31-11B5CF379E26}" type="slidenum">
              <a:rPr lang="en-US" smtClean="0"/>
              <a:t>20</a:t>
            </a:fld>
            <a:endParaRPr lang="en-US"/>
          </a:p>
        </p:txBody>
      </p:sp>
      <p:graphicFrame>
        <p:nvGraphicFramePr>
          <p:cNvPr id="21" name="Chart 20">
            <a:extLst>
              <a:ext uri="{FF2B5EF4-FFF2-40B4-BE49-F238E27FC236}">
                <a16:creationId xmlns:a16="http://schemas.microsoft.com/office/drawing/2014/main" id="{00000000-0008-0000-0500-000004000000}"/>
              </a:ext>
            </a:extLst>
          </p:cNvPr>
          <p:cNvGraphicFramePr>
            <a:graphicFrameLocks/>
          </p:cNvGraphicFramePr>
          <p:nvPr>
            <p:extLst>
              <p:ext uri="{D42A27DB-BD31-4B8C-83A1-F6EECF244321}">
                <p14:modId xmlns:p14="http://schemas.microsoft.com/office/powerpoint/2010/main" val="1930156743"/>
              </p:ext>
            </p:extLst>
          </p:nvPr>
        </p:nvGraphicFramePr>
        <p:xfrm>
          <a:off x="677020" y="816923"/>
          <a:ext cx="10791080" cy="55394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180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92" y="137941"/>
            <a:ext cx="10515600" cy="985838"/>
          </a:xfrm>
        </p:spPr>
        <p:txBody>
          <a:bodyPr>
            <a:normAutofit/>
          </a:bodyPr>
          <a:lstStyle/>
          <a:p>
            <a:pPr algn="ctr"/>
            <a:r>
              <a:rPr lang="en-US" sz="3000" dirty="0">
                <a:solidFill>
                  <a:srgbClr val="002060"/>
                </a:solidFill>
                <a:latin typeface="+mn-lt"/>
              </a:rPr>
              <a:t>Opioid-involved Overdose Death Rate (per 100,000) </a:t>
            </a:r>
            <a:br>
              <a:rPr lang="en-US" sz="3000" dirty="0">
                <a:solidFill>
                  <a:srgbClr val="002060"/>
                </a:solidFill>
                <a:latin typeface="+mn-lt"/>
              </a:rPr>
            </a:br>
            <a:r>
              <a:rPr lang="en-US" sz="3000" dirty="0">
                <a:solidFill>
                  <a:srgbClr val="002060"/>
                </a:solidFill>
                <a:latin typeface="+mn-lt"/>
              </a:rPr>
              <a:t>by 5 CT Community </a:t>
            </a:r>
            <a:r>
              <a:rPr lang="en-US" sz="3000" dirty="0" smtClean="0">
                <a:solidFill>
                  <a:srgbClr val="002060"/>
                </a:solidFill>
                <a:latin typeface="+mn-lt"/>
              </a:rPr>
              <a:t>Type</a:t>
            </a:r>
            <a:r>
              <a:rPr lang="en-US" sz="3000" dirty="0">
                <a:solidFill>
                  <a:srgbClr val="002060"/>
                </a:solidFill>
                <a:latin typeface="+mn-lt"/>
              </a:rPr>
              <a:t>:</a:t>
            </a:r>
            <a:r>
              <a:rPr lang="en-US" sz="3000" dirty="0" smtClean="0">
                <a:solidFill>
                  <a:srgbClr val="002060"/>
                </a:solidFill>
                <a:latin typeface="+mn-lt"/>
              </a:rPr>
              <a:t> Connecticut, 2012-2019</a:t>
            </a:r>
            <a:endParaRPr lang="en-US" sz="3000" dirty="0">
              <a:solidFill>
                <a:srgbClr val="002060"/>
              </a:solidFill>
              <a:latin typeface="+mn-lt"/>
            </a:endParaRPr>
          </a:p>
        </p:txBody>
      </p:sp>
      <p:sp>
        <p:nvSpPr>
          <p:cNvPr id="4" name="TextBox 3"/>
          <p:cNvSpPr txBox="1"/>
          <p:nvPr/>
        </p:nvSpPr>
        <p:spPr>
          <a:xfrm>
            <a:off x="358531" y="6136700"/>
            <a:ext cx="8112369" cy="584775"/>
          </a:xfrm>
          <a:prstGeom prst="rect">
            <a:avLst/>
          </a:prstGeom>
          <a:noFill/>
        </p:spPr>
        <p:txBody>
          <a:bodyPr wrap="square" rtlCol="0">
            <a:spAutoFit/>
          </a:bodyPr>
          <a:lstStyle/>
          <a:p>
            <a:r>
              <a:rPr lang="en-US" sz="1600" dirty="0">
                <a:solidFill>
                  <a:srgbClr val="002060"/>
                </a:solidFill>
              </a:rPr>
              <a:t>Note: Death rate by town of residence</a:t>
            </a:r>
          </a:p>
          <a:p>
            <a:r>
              <a:rPr lang="en-US" sz="1600" b="1" dirty="0">
                <a:solidFill>
                  <a:srgbClr val="002060"/>
                </a:solidFill>
              </a:rPr>
              <a:t>Source: Office of the Chief Medical Examiner</a:t>
            </a: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Slide Number Placeholder 5"/>
          <p:cNvSpPr>
            <a:spLocks noGrp="1"/>
          </p:cNvSpPr>
          <p:nvPr>
            <p:ph type="sldNum" sz="quarter" idx="12"/>
          </p:nvPr>
        </p:nvSpPr>
        <p:spPr/>
        <p:txBody>
          <a:bodyPr/>
          <a:lstStyle/>
          <a:p>
            <a:fld id="{C498F3E6-B2A2-406B-BC31-11B5CF379E26}" type="slidenum">
              <a:rPr lang="en-US" smtClean="0"/>
              <a:t>21</a:t>
            </a:fld>
            <a:endParaRPr lang="en-US"/>
          </a:p>
        </p:txBody>
      </p:sp>
      <p:graphicFrame>
        <p:nvGraphicFramePr>
          <p:cNvPr id="7" name="Chart 6">
            <a:extLst>
              <a:ext uri="{FF2B5EF4-FFF2-40B4-BE49-F238E27FC236}">
                <a16:creationId xmlns:a16="http://schemas.microsoft.com/office/drawing/2014/main" id="{00000000-0008-0000-0B00-000003000000}"/>
              </a:ext>
            </a:extLst>
          </p:cNvPr>
          <p:cNvGraphicFramePr>
            <a:graphicFrameLocks/>
          </p:cNvGraphicFramePr>
          <p:nvPr>
            <p:extLst>
              <p:ext uri="{D42A27DB-BD31-4B8C-83A1-F6EECF244321}">
                <p14:modId xmlns:p14="http://schemas.microsoft.com/office/powerpoint/2010/main" val="4223083969"/>
              </p:ext>
            </p:extLst>
          </p:nvPr>
        </p:nvGraphicFramePr>
        <p:xfrm>
          <a:off x="774700" y="990600"/>
          <a:ext cx="10718800" cy="5499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1357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78135"/>
            <a:ext cx="10407650" cy="760474"/>
          </a:xfrm>
        </p:spPr>
        <p:txBody>
          <a:bodyPr>
            <a:noAutofit/>
          </a:bodyPr>
          <a:lstStyle/>
          <a:p>
            <a:pPr algn="ctr"/>
            <a:r>
              <a:rPr lang="en-US" sz="3000" dirty="0">
                <a:solidFill>
                  <a:srgbClr val="002060"/>
                </a:solidFill>
                <a:latin typeface="+mn-lt"/>
              </a:rPr>
              <a:t>Opioid Overdose Mortality Rate per 100,000 by Race/Ethnicity: </a:t>
            </a:r>
            <a:br>
              <a:rPr lang="en-US" sz="3000" dirty="0">
                <a:solidFill>
                  <a:srgbClr val="002060"/>
                </a:solidFill>
                <a:latin typeface="+mn-lt"/>
              </a:rPr>
            </a:br>
            <a:r>
              <a:rPr lang="en-US" sz="3000" dirty="0">
                <a:solidFill>
                  <a:srgbClr val="002060"/>
                </a:solidFill>
                <a:latin typeface="+mn-lt"/>
              </a:rPr>
              <a:t>Connecticut, 2012-2019</a:t>
            </a:r>
          </a:p>
        </p:txBody>
      </p:sp>
      <p:sp>
        <p:nvSpPr>
          <p:cNvPr id="10" name="TextBox 9"/>
          <p:cNvSpPr txBox="1"/>
          <p:nvPr/>
        </p:nvSpPr>
        <p:spPr>
          <a:xfrm>
            <a:off x="546100" y="6356350"/>
            <a:ext cx="4711700"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11" name="Picture 10"/>
          <p:cNvPicPr>
            <a:picLocks noChangeAspect="1"/>
          </p:cNvPicPr>
          <p:nvPr/>
        </p:nvPicPr>
        <p:blipFill>
          <a:blip r:embed="rId3"/>
          <a:stretch>
            <a:fillRect/>
          </a:stretch>
        </p:blipFill>
        <p:spPr>
          <a:xfrm>
            <a:off x="11091308" y="63267"/>
            <a:ext cx="929995" cy="495105"/>
          </a:xfrm>
          <a:prstGeom prst="rect">
            <a:avLst/>
          </a:prstGeom>
        </p:spPr>
      </p:pic>
      <p:sp>
        <p:nvSpPr>
          <p:cNvPr id="3" name="Slide Number Placeholder 2"/>
          <p:cNvSpPr>
            <a:spLocks noGrp="1"/>
          </p:cNvSpPr>
          <p:nvPr>
            <p:ph type="sldNum" sz="quarter" idx="12"/>
          </p:nvPr>
        </p:nvSpPr>
        <p:spPr/>
        <p:txBody>
          <a:bodyPr/>
          <a:lstStyle/>
          <a:p>
            <a:fld id="{C498F3E6-B2A2-406B-BC31-11B5CF379E26}" type="slidenum">
              <a:rPr lang="en-US" smtClean="0"/>
              <a:t>22</a:t>
            </a:fld>
            <a:endParaRPr lang="en-US"/>
          </a:p>
        </p:txBody>
      </p:sp>
      <p:graphicFrame>
        <p:nvGraphicFramePr>
          <p:cNvPr id="12" name="Chart 1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1691214430"/>
              </p:ext>
            </p:extLst>
          </p:nvPr>
        </p:nvGraphicFramePr>
        <p:xfrm>
          <a:off x="901700" y="842030"/>
          <a:ext cx="10316608" cy="56476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8976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174" y="5753624"/>
            <a:ext cx="10242091" cy="523220"/>
          </a:xfrm>
          <a:prstGeom prst="rect">
            <a:avLst/>
          </a:prstGeom>
          <a:noFill/>
        </p:spPr>
        <p:txBody>
          <a:bodyPr wrap="square" rtlCol="0">
            <a:spAutoFit/>
          </a:bodyPr>
          <a:lstStyle/>
          <a:p>
            <a:r>
              <a:rPr lang="en-US" sz="1400" b="1" dirty="0">
                <a:solidFill>
                  <a:srgbClr val="002060"/>
                </a:solidFill>
              </a:rPr>
              <a:t>Source: US DEA, Diversion Control Division, 2014-2019. </a:t>
            </a:r>
            <a:r>
              <a:rPr lang="en-US" sz="1400" dirty="0">
                <a:solidFill>
                  <a:srgbClr val="002060"/>
                </a:solidFill>
              </a:rPr>
              <a:t>Springfield, VA: US Drug Enforcement Administration. Retrieved from: </a:t>
            </a:r>
            <a:r>
              <a:rPr lang="en-US" sz="1400" dirty="0">
                <a:hlinkClick r:id="rId3"/>
              </a:rPr>
              <a:t>https://www.nflis.deadiversion.usdoj.gov/Resources/NFLISPublicResourceLibrary.aspx</a:t>
            </a:r>
            <a:endParaRPr lang="en-US" sz="1400" dirty="0">
              <a:solidFill>
                <a:srgbClr val="002060"/>
              </a:solidFill>
            </a:endParaRPr>
          </a:p>
        </p:txBody>
      </p:sp>
      <p:sp>
        <p:nvSpPr>
          <p:cNvPr id="4" name="TextBox 3"/>
          <p:cNvSpPr txBox="1"/>
          <p:nvPr/>
        </p:nvSpPr>
        <p:spPr>
          <a:xfrm>
            <a:off x="187174" y="6198989"/>
            <a:ext cx="10074122" cy="553998"/>
          </a:xfrm>
          <a:prstGeom prst="rect">
            <a:avLst/>
          </a:prstGeom>
          <a:noFill/>
        </p:spPr>
        <p:txBody>
          <a:bodyPr wrap="square" rtlCol="0">
            <a:spAutoFit/>
          </a:bodyPr>
          <a:lstStyle/>
          <a:p>
            <a:r>
              <a:rPr lang="en-US" sz="1000" b="1" dirty="0">
                <a:solidFill>
                  <a:srgbClr val="002060"/>
                </a:solidFill>
              </a:rPr>
              <a:t>*All fentanyl-related substances includes: </a:t>
            </a:r>
          </a:p>
          <a:p>
            <a:r>
              <a:rPr lang="en-US" sz="1000" dirty="0">
                <a:solidFill>
                  <a:srgbClr val="002060"/>
                </a:solidFill>
              </a:rPr>
              <a:t>fentanyl, 4-fluoroisobutyryl fentanyl, acetyl fentanyl, acryl fentanyl, </a:t>
            </a:r>
            <a:r>
              <a:rPr lang="en-US" sz="1000" dirty="0" err="1">
                <a:solidFill>
                  <a:srgbClr val="002060"/>
                </a:solidFill>
              </a:rPr>
              <a:t>carfentanil</a:t>
            </a:r>
            <a:r>
              <a:rPr lang="en-US" sz="1000" dirty="0">
                <a:solidFill>
                  <a:srgbClr val="002060"/>
                </a:solidFill>
              </a:rPr>
              <a:t>,  cyclopropyl fentanyl, </a:t>
            </a:r>
            <a:r>
              <a:rPr lang="en-US" sz="1000" dirty="0" err="1">
                <a:solidFill>
                  <a:srgbClr val="002060"/>
                </a:solidFill>
              </a:rPr>
              <a:t>furanyl</a:t>
            </a:r>
            <a:r>
              <a:rPr lang="en-US" sz="1000" dirty="0">
                <a:solidFill>
                  <a:srgbClr val="002060"/>
                </a:solidFill>
              </a:rPr>
              <a:t> fentanyl, U-47700, ANPP, butyryl fentanyl, </a:t>
            </a:r>
            <a:r>
              <a:rPr lang="en-US" sz="1000" dirty="0" err="1">
                <a:solidFill>
                  <a:srgbClr val="002060"/>
                </a:solidFill>
              </a:rPr>
              <a:t>fluoroisobutyryl</a:t>
            </a:r>
            <a:r>
              <a:rPr lang="en-US" sz="1000" dirty="0">
                <a:solidFill>
                  <a:srgbClr val="002060"/>
                </a:solidFill>
              </a:rPr>
              <a:t> fentanyl, </a:t>
            </a:r>
            <a:r>
              <a:rPr lang="en-US" sz="1000" dirty="0" err="1">
                <a:solidFill>
                  <a:srgbClr val="002060"/>
                </a:solidFill>
              </a:rPr>
              <a:t>methoxyacetyl</a:t>
            </a:r>
            <a:r>
              <a:rPr lang="en-US" sz="1000" dirty="0">
                <a:solidFill>
                  <a:srgbClr val="002060"/>
                </a:solidFill>
              </a:rPr>
              <a:t> fentanyl, </a:t>
            </a:r>
            <a:r>
              <a:rPr lang="en-US" sz="1000" i="1" dirty="0">
                <a:solidFill>
                  <a:srgbClr val="002060"/>
                </a:solidFill>
              </a:rPr>
              <a:t>o</a:t>
            </a:r>
            <a:r>
              <a:rPr lang="en-US" sz="1000" dirty="0">
                <a:solidFill>
                  <a:srgbClr val="002060"/>
                </a:solidFill>
              </a:rPr>
              <a:t>-</a:t>
            </a:r>
            <a:r>
              <a:rPr lang="en-US" sz="1000" dirty="0" err="1">
                <a:solidFill>
                  <a:srgbClr val="002060"/>
                </a:solidFill>
              </a:rPr>
              <a:t>fluoro</a:t>
            </a:r>
            <a:r>
              <a:rPr lang="en-US" sz="1000" dirty="0">
                <a:solidFill>
                  <a:srgbClr val="002060"/>
                </a:solidFill>
              </a:rPr>
              <a:t> acryl fentanyl, valeryl fentanyl, </a:t>
            </a:r>
            <a:r>
              <a:rPr lang="en-US" sz="1000" i="1" dirty="0">
                <a:solidFill>
                  <a:srgbClr val="002060"/>
                </a:solidFill>
              </a:rPr>
              <a:t>p</a:t>
            </a:r>
            <a:r>
              <a:rPr lang="en-US" sz="1000" dirty="0">
                <a:solidFill>
                  <a:srgbClr val="002060"/>
                </a:solidFill>
              </a:rPr>
              <a:t>-</a:t>
            </a:r>
            <a:r>
              <a:rPr lang="en-US" sz="1000" dirty="0" err="1">
                <a:solidFill>
                  <a:srgbClr val="002060"/>
                </a:solidFill>
              </a:rPr>
              <a:t>fluoroisobutyryl</a:t>
            </a:r>
            <a:r>
              <a:rPr lang="en-US" sz="1000" dirty="0">
                <a:solidFill>
                  <a:srgbClr val="002060"/>
                </a:solidFill>
              </a:rPr>
              <a:t> fentanyl, and </a:t>
            </a:r>
            <a:r>
              <a:rPr lang="en-US" sz="1000" i="1" dirty="0">
                <a:solidFill>
                  <a:srgbClr val="002060"/>
                </a:solidFill>
              </a:rPr>
              <a:t>p</a:t>
            </a:r>
            <a:r>
              <a:rPr lang="en-US" sz="1000" dirty="0">
                <a:solidFill>
                  <a:srgbClr val="002060"/>
                </a:solidFill>
              </a:rPr>
              <a:t>-</a:t>
            </a:r>
            <a:r>
              <a:rPr lang="en-US" sz="1000" dirty="0" err="1">
                <a:solidFill>
                  <a:srgbClr val="002060"/>
                </a:solidFill>
              </a:rPr>
              <a:t>fluorobutyryl</a:t>
            </a:r>
            <a:r>
              <a:rPr lang="en-US" sz="1000" dirty="0">
                <a:solidFill>
                  <a:srgbClr val="002060"/>
                </a:solidFill>
              </a:rPr>
              <a:t> fentanyl.</a:t>
            </a:r>
          </a:p>
        </p:txBody>
      </p:sp>
      <p:pic>
        <p:nvPicPr>
          <p:cNvPr id="6" name="Picture 5"/>
          <p:cNvPicPr>
            <a:picLocks noChangeAspect="1"/>
          </p:cNvPicPr>
          <p:nvPr/>
        </p:nvPicPr>
        <p:blipFill>
          <a:blip r:embed="rId4"/>
          <a:stretch>
            <a:fillRect/>
          </a:stretch>
        </p:blipFill>
        <p:spPr>
          <a:xfrm>
            <a:off x="11091308" y="137941"/>
            <a:ext cx="929995" cy="495105"/>
          </a:xfrm>
          <a:prstGeom prst="rect">
            <a:avLst/>
          </a:prstGeom>
        </p:spPr>
      </p:pic>
      <p:sp>
        <p:nvSpPr>
          <p:cNvPr id="7" name="Title 1"/>
          <p:cNvSpPr txBox="1">
            <a:spLocks/>
          </p:cNvSpPr>
          <p:nvPr/>
        </p:nvSpPr>
        <p:spPr>
          <a:xfrm>
            <a:off x="387096" y="137941"/>
            <a:ext cx="10253108" cy="57859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mn-lt"/>
              </a:rPr>
              <a:t>Drug Seizure Submissions by </a:t>
            </a:r>
            <a:r>
              <a:rPr lang="en-US" sz="3000" dirty="0" smtClean="0">
                <a:solidFill>
                  <a:srgbClr val="002060"/>
                </a:solidFill>
                <a:latin typeface="+mn-lt"/>
              </a:rPr>
              <a:t>Year</a:t>
            </a:r>
            <a:r>
              <a:rPr lang="en-US" sz="3000" dirty="0">
                <a:solidFill>
                  <a:srgbClr val="002060"/>
                </a:solidFill>
                <a:latin typeface="+mn-lt"/>
              </a:rPr>
              <a:t>:</a:t>
            </a:r>
            <a:r>
              <a:rPr lang="en-US" sz="3000" dirty="0" smtClean="0">
                <a:solidFill>
                  <a:srgbClr val="002060"/>
                </a:solidFill>
                <a:latin typeface="+mn-lt"/>
              </a:rPr>
              <a:t> Connecticut, </a:t>
            </a:r>
            <a:r>
              <a:rPr lang="en-US" sz="3000" dirty="0">
                <a:solidFill>
                  <a:srgbClr val="002060"/>
                </a:solidFill>
                <a:latin typeface="+mn-lt"/>
              </a:rPr>
              <a:t>2014-2019</a:t>
            </a:r>
          </a:p>
        </p:txBody>
      </p:sp>
      <p:sp>
        <p:nvSpPr>
          <p:cNvPr id="8" name="Slide Number Placeholder 7"/>
          <p:cNvSpPr>
            <a:spLocks noGrp="1"/>
          </p:cNvSpPr>
          <p:nvPr>
            <p:ph type="sldNum" sz="quarter" idx="12"/>
          </p:nvPr>
        </p:nvSpPr>
        <p:spPr/>
        <p:txBody>
          <a:bodyPr/>
          <a:lstStyle/>
          <a:p>
            <a:fld id="{C498F3E6-B2A2-406B-BC31-11B5CF379E26}" type="slidenum">
              <a:rPr lang="en-US" smtClean="0"/>
              <a:t>23</a:t>
            </a:fld>
            <a:endParaRPr lang="en-US" dirty="0"/>
          </a:p>
        </p:txBody>
      </p:sp>
      <p:graphicFrame>
        <p:nvGraphicFramePr>
          <p:cNvPr id="9" name="Chart 8">
            <a:extLst>
              <a:ext uri="{FF2B5EF4-FFF2-40B4-BE49-F238E27FC236}">
                <a16:creationId xmlns:a16="http://schemas.microsoft.com/office/drawing/2014/main" id="{00000000-0008-0000-0000-000002000000}"/>
              </a:ext>
            </a:extLst>
          </p:cNvPr>
          <p:cNvGraphicFramePr>
            <a:graphicFrameLocks/>
          </p:cNvGraphicFramePr>
          <p:nvPr>
            <p:extLst/>
          </p:nvPr>
        </p:nvGraphicFramePr>
        <p:xfrm>
          <a:off x="387095" y="840897"/>
          <a:ext cx="10420452" cy="467751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3317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46" y="178898"/>
            <a:ext cx="9414753" cy="873041"/>
          </a:xfrm>
        </p:spPr>
        <p:txBody>
          <a:bodyPr>
            <a:normAutofit/>
          </a:bodyPr>
          <a:lstStyle/>
          <a:p>
            <a:pPr algn="ctr"/>
            <a:r>
              <a:rPr lang="en-US" sz="2800" dirty="0" smtClean="0">
                <a:solidFill>
                  <a:srgbClr val="002060"/>
                </a:solidFill>
                <a:latin typeface="+mn-lt"/>
              </a:rPr>
              <a:t>Problem Substances of Greatest Concern for Age Groups, According to Key Informants: Connecticut, 2020</a:t>
            </a:r>
            <a:endParaRPr lang="en-US" sz="2800" dirty="0">
              <a:solidFill>
                <a:srgbClr val="002060"/>
              </a:solidFill>
              <a:latin typeface="+mn-lt"/>
            </a:endParaRPr>
          </a:p>
        </p:txBody>
      </p:sp>
      <p:graphicFrame>
        <p:nvGraphicFramePr>
          <p:cNvPr id="7" name="Chart 6"/>
          <p:cNvGraphicFramePr/>
          <p:nvPr>
            <p:extLst>
              <p:ext uri="{D42A27DB-BD31-4B8C-83A1-F6EECF244321}">
                <p14:modId xmlns:p14="http://schemas.microsoft.com/office/powerpoint/2010/main" val="3054885702"/>
              </p:ext>
            </p:extLst>
          </p:nvPr>
        </p:nvGraphicFramePr>
        <p:xfrm>
          <a:off x="0" y="1051939"/>
          <a:ext cx="12192000" cy="5806061"/>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stretch>
            <a:fillRect/>
          </a:stretch>
        </p:blipFill>
        <p:spPr>
          <a:xfrm>
            <a:off x="11091308" y="137941"/>
            <a:ext cx="929995" cy="495105"/>
          </a:xfrm>
          <a:prstGeom prst="rect">
            <a:avLst/>
          </a:prstGeom>
        </p:spPr>
      </p:pic>
      <p:sp>
        <p:nvSpPr>
          <p:cNvPr id="5" name="TextBox 4"/>
          <p:cNvSpPr txBox="1"/>
          <p:nvPr/>
        </p:nvSpPr>
        <p:spPr>
          <a:xfrm>
            <a:off x="190357" y="6396919"/>
            <a:ext cx="4576195" cy="338554"/>
          </a:xfrm>
          <a:prstGeom prst="rect">
            <a:avLst/>
          </a:prstGeom>
          <a:noFill/>
        </p:spPr>
        <p:txBody>
          <a:bodyPr wrap="square" rtlCol="0">
            <a:spAutoFit/>
          </a:bodyPr>
          <a:lstStyle/>
          <a:p>
            <a:r>
              <a:rPr lang="en-US" sz="1600" b="1" dirty="0">
                <a:solidFill>
                  <a:srgbClr val="002060"/>
                </a:solidFill>
              </a:rPr>
              <a:t>Source: </a:t>
            </a:r>
            <a:r>
              <a:rPr lang="en-US" sz="1600" b="1" dirty="0" smtClean="0">
                <a:solidFill>
                  <a:srgbClr val="002060"/>
                </a:solidFill>
              </a:rPr>
              <a:t>Community Readiness Survey 2020</a:t>
            </a:r>
            <a:endParaRPr lang="en-US" sz="1600" b="1" dirty="0">
              <a:solidFill>
                <a:srgbClr val="002060"/>
              </a:solidFill>
            </a:endParaRPr>
          </a:p>
        </p:txBody>
      </p:sp>
    </p:spTree>
    <p:extLst>
      <p:ext uri="{BB962C8B-B14F-4D97-AF65-F5344CB8AC3E}">
        <p14:creationId xmlns:p14="http://schemas.microsoft.com/office/powerpoint/2010/main" val="3536899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3EBCAD-AB55-4F83-B6BB-1317273E92A4}"/>
              </a:ext>
            </a:extLst>
          </p:cNvPr>
          <p:cNvSpPr>
            <a:spLocks noGrp="1"/>
          </p:cNvSpPr>
          <p:nvPr>
            <p:ph type="sldNum" sz="quarter" idx="12"/>
          </p:nvPr>
        </p:nvSpPr>
        <p:spPr/>
        <p:txBody>
          <a:bodyPr/>
          <a:lstStyle/>
          <a:p>
            <a:fld id="{C498F3E6-B2A2-406B-BC31-11B5CF379E26}" type="slidenum">
              <a:rPr lang="en-US" smtClean="0"/>
              <a:t>25</a:t>
            </a:fld>
            <a:endParaRPr lang="en-US"/>
          </a:p>
        </p:txBody>
      </p:sp>
      <p:sp>
        <p:nvSpPr>
          <p:cNvPr id="3" name="Title 1">
            <a:extLst>
              <a:ext uri="{FF2B5EF4-FFF2-40B4-BE49-F238E27FC236}">
                <a16:creationId xmlns:a16="http://schemas.microsoft.com/office/drawing/2014/main" id="{432B280C-DFA0-4E72-9157-EA18DEFC16BF}"/>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smtClean="0">
                <a:solidFill>
                  <a:srgbClr val="002060"/>
                </a:solidFill>
                <a:latin typeface="Calibri" panose="020F0502020204030204" pitchFamily="34" charset="0"/>
              </a:rPr>
              <a:t>COVID-19</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3732856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A0C6D246-5E37-4601-B549-93D05E47A158}"/>
              </a:ext>
            </a:extLst>
          </p:cNvPr>
          <p:cNvGraphicFramePr>
            <a:graphicFrameLocks noGrp="1"/>
          </p:cNvGraphicFramePr>
          <p:nvPr>
            <p:ph idx="1"/>
            <p:extLst>
              <p:ext uri="{D42A27DB-BD31-4B8C-83A1-F6EECF244321}">
                <p14:modId xmlns:p14="http://schemas.microsoft.com/office/powerpoint/2010/main" val="2153545136"/>
              </p:ext>
            </p:extLst>
          </p:nvPr>
        </p:nvGraphicFramePr>
        <p:xfrm>
          <a:off x="71438" y="1024128"/>
          <a:ext cx="11794331" cy="515283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82949D21-2940-4B09-8CF1-236ACB011147}"/>
              </a:ext>
            </a:extLst>
          </p:cNvPr>
          <p:cNvSpPr>
            <a:spLocks noGrp="1"/>
          </p:cNvSpPr>
          <p:nvPr>
            <p:ph type="sldNum" sz="quarter" idx="12"/>
          </p:nvPr>
        </p:nvSpPr>
        <p:spPr/>
        <p:txBody>
          <a:bodyPr/>
          <a:lstStyle/>
          <a:p>
            <a:fld id="{C498F3E6-B2A2-406B-BC31-11B5CF379E26}" type="slidenum">
              <a:rPr lang="en-US" smtClean="0"/>
              <a:t>26</a:t>
            </a:fld>
            <a:endParaRPr lang="en-US"/>
          </a:p>
        </p:txBody>
      </p:sp>
      <p:sp>
        <p:nvSpPr>
          <p:cNvPr id="8" name="TextBox 7">
            <a:extLst>
              <a:ext uri="{FF2B5EF4-FFF2-40B4-BE49-F238E27FC236}">
                <a16:creationId xmlns:a16="http://schemas.microsoft.com/office/drawing/2014/main" id="{AC8D2973-B205-47FF-8227-BB0C10A012FC}"/>
              </a:ext>
            </a:extLst>
          </p:cNvPr>
          <p:cNvSpPr txBox="1"/>
          <p:nvPr/>
        </p:nvSpPr>
        <p:spPr>
          <a:xfrm>
            <a:off x="140100" y="6238830"/>
            <a:ext cx="11054156" cy="600164"/>
          </a:xfrm>
          <a:prstGeom prst="rect">
            <a:avLst/>
          </a:prstGeom>
          <a:noFill/>
        </p:spPr>
        <p:txBody>
          <a:bodyPr wrap="square" rtlCol="0">
            <a:spAutoFit/>
          </a:bodyPr>
          <a:lstStyle/>
          <a:p>
            <a:r>
              <a:rPr lang="en-US" sz="1100" dirty="0" err="1">
                <a:effectLst/>
                <a:ea typeface="Calibri" panose="020F0502020204030204" pitchFamily="34" charset="0"/>
                <a:cs typeface="Arial" panose="020B0604020202020204" pitchFamily="34" charset="0"/>
              </a:rPr>
              <a:t>Czeisler</a:t>
            </a:r>
            <a:r>
              <a:rPr lang="en-US" sz="1100" dirty="0">
                <a:effectLst/>
                <a:ea typeface="Calibri" panose="020F0502020204030204" pitchFamily="34" charset="0"/>
                <a:cs typeface="Arial" panose="020B0604020202020204" pitchFamily="34" charset="0"/>
              </a:rPr>
              <a:t> MÉ, Lane RI, </a:t>
            </a:r>
            <a:r>
              <a:rPr lang="en-US" sz="1100" dirty="0" err="1">
                <a:effectLst/>
                <a:ea typeface="Calibri" panose="020F0502020204030204" pitchFamily="34" charset="0"/>
                <a:cs typeface="Arial" panose="020B0604020202020204" pitchFamily="34" charset="0"/>
              </a:rPr>
              <a:t>Petrosky</a:t>
            </a:r>
            <a:r>
              <a:rPr lang="en-US" sz="1100" dirty="0">
                <a:effectLst/>
                <a:ea typeface="Calibri" panose="020F0502020204030204" pitchFamily="34" charset="0"/>
                <a:cs typeface="Arial" panose="020B0604020202020204" pitchFamily="34" charset="0"/>
              </a:rPr>
              <a:t> E, Wiley JF, Christensen A, </a:t>
            </a:r>
            <a:r>
              <a:rPr lang="en-US" sz="1100" dirty="0" err="1">
                <a:effectLst/>
                <a:ea typeface="Calibri" panose="020F0502020204030204" pitchFamily="34" charset="0"/>
                <a:cs typeface="Arial" panose="020B0604020202020204" pitchFamily="34" charset="0"/>
              </a:rPr>
              <a:t>Njai</a:t>
            </a:r>
            <a:r>
              <a:rPr lang="en-US" sz="1100" dirty="0">
                <a:effectLst/>
                <a:ea typeface="Calibri" panose="020F0502020204030204" pitchFamily="34" charset="0"/>
                <a:cs typeface="Arial" panose="020B0604020202020204" pitchFamily="34" charset="0"/>
              </a:rPr>
              <a:t> R, Weaver MD, Robbins R, Facer-Childs ER, Barger LK, </a:t>
            </a:r>
            <a:r>
              <a:rPr lang="en-US" sz="1100" dirty="0" err="1">
                <a:effectLst/>
                <a:ea typeface="Calibri" panose="020F0502020204030204" pitchFamily="34" charset="0"/>
                <a:cs typeface="Arial" panose="020B0604020202020204" pitchFamily="34" charset="0"/>
              </a:rPr>
              <a:t>Czeisler</a:t>
            </a:r>
            <a:r>
              <a:rPr lang="en-US" sz="1100" dirty="0">
                <a:effectLst/>
                <a:ea typeface="Calibri" panose="020F0502020204030204" pitchFamily="34" charset="0"/>
                <a:cs typeface="Arial" panose="020B0604020202020204" pitchFamily="34" charset="0"/>
              </a:rPr>
              <a:t> CA, Howard ME, Rajaratnam SMW. Mental Health, Substance Use, and Suicidal Ideation During the COVID-19 Pandemic - United States, June 24-30, 2020. MMWR </a:t>
            </a:r>
            <a:r>
              <a:rPr lang="en-US" sz="1100" dirty="0" err="1">
                <a:effectLst/>
                <a:ea typeface="Calibri" panose="020F0502020204030204" pitchFamily="34" charset="0"/>
                <a:cs typeface="Arial" panose="020B0604020202020204" pitchFamily="34" charset="0"/>
              </a:rPr>
              <a:t>Morb</a:t>
            </a:r>
            <a:r>
              <a:rPr lang="en-US" sz="1100" dirty="0">
                <a:effectLst/>
                <a:ea typeface="Calibri" panose="020F0502020204030204" pitchFamily="34" charset="0"/>
                <a:cs typeface="Arial" panose="020B0604020202020204" pitchFamily="34" charset="0"/>
              </a:rPr>
              <a:t> Mortal </a:t>
            </a:r>
            <a:r>
              <a:rPr lang="en-US" sz="1100" dirty="0" err="1">
                <a:effectLst/>
                <a:ea typeface="Calibri" panose="020F0502020204030204" pitchFamily="34" charset="0"/>
                <a:cs typeface="Arial" panose="020B0604020202020204" pitchFamily="34" charset="0"/>
              </a:rPr>
              <a:t>Wkly</a:t>
            </a:r>
            <a:r>
              <a:rPr lang="en-US" sz="1100" dirty="0">
                <a:effectLst/>
                <a:ea typeface="Calibri" panose="020F0502020204030204" pitchFamily="34" charset="0"/>
                <a:cs typeface="Arial" panose="020B0604020202020204" pitchFamily="34" charset="0"/>
              </a:rPr>
              <a:t> Rep. 2020 Aug 14;69(32):1049-1057. </a:t>
            </a:r>
            <a:r>
              <a:rPr lang="en-US" sz="1100" dirty="0" err="1">
                <a:effectLst/>
                <a:ea typeface="Calibri" panose="020F0502020204030204" pitchFamily="34" charset="0"/>
                <a:cs typeface="Arial" panose="020B0604020202020204" pitchFamily="34" charset="0"/>
              </a:rPr>
              <a:t>doi</a:t>
            </a:r>
            <a:r>
              <a:rPr lang="en-US" sz="1100" dirty="0">
                <a:effectLst/>
                <a:ea typeface="Calibri" panose="020F0502020204030204" pitchFamily="34" charset="0"/>
                <a:cs typeface="Arial" panose="020B0604020202020204" pitchFamily="34" charset="0"/>
              </a:rPr>
              <a:t>: 10.15585/mmwr.mm6932a1. PMID: 32790653; PMCID: PMC7440121</a:t>
            </a:r>
            <a:r>
              <a:rPr lang="en-US" sz="1100" dirty="0" smtClean="0">
                <a:effectLst/>
                <a:ea typeface="Calibri" panose="020F0502020204030204" pitchFamily="34" charset="0"/>
                <a:cs typeface="Arial" panose="020B0604020202020204" pitchFamily="34" charset="0"/>
              </a:rPr>
              <a:t>.</a:t>
            </a:r>
            <a:endParaRPr lang="en-US" sz="1100" dirty="0">
              <a:effectLst/>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11091308" y="137941"/>
            <a:ext cx="929995" cy="495105"/>
          </a:xfrm>
          <a:prstGeom prst="rect">
            <a:avLst/>
          </a:prstGeom>
        </p:spPr>
      </p:pic>
      <p:sp>
        <p:nvSpPr>
          <p:cNvPr id="2" name="Title 1">
            <a:extLst>
              <a:ext uri="{FF2B5EF4-FFF2-40B4-BE49-F238E27FC236}">
                <a16:creationId xmlns:a16="http://schemas.microsoft.com/office/drawing/2014/main" id="{2393F013-8140-45B5-930F-4CDEA09A12ED}"/>
              </a:ext>
            </a:extLst>
          </p:cNvPr>
          <p:cNvSpPr>
            <a:spLocks noGrp="1"/>
          </p:cNvSpPr>
          <p:nvPr>
            <p:ph type="title"/>
          </p:nvPr>
        </p:nvSpPr>
        <p:spPr>
          <a:xfrm>
            <a:off x="554017" y="167411"/>
            <a:ext cx="10515600" cy="1325563"/>
          </a:xfrm>
        </p:spPr>
        <p:txBody>
          <a:bodyPr>
            <a:noAutofit/>
          </a:bodyPr>
          <a:lstStyle/>
          <a:p>
            <a:pPr algn="ctr"/>
            <a:r>
              <a:rPr lang="en-US" sz="3200" dirty="0">
                <a:solidFill>
                  <a:srgbClr val="002060"/>
                </a:solidFill>
                <a:latin typeface="+mn-lt"/>
              </a:rPr>
              <a:t>Prevalence of Increasing/Initiating Substance Use and Adverse Mental Health Outcomes Associated with </a:t>
            </a:r>
            <a:r>
              <a:rPr lang="en-US" sz="3200" dirty="0" smtClean="0">
                <a:solidFill>
                  <a:srgbClr val="002060"/>
                </a:solidFill>
                <a:latin typeface="+mn-lt"/>
              </a:rPr>
              <a:t>COVID-19:</a:t>
            </a:r>
            <a:br>
              <a:rPr lang="en-US" sz="3200" dirty="0" smtClean="0">
                <a:solidFill>
                  <a:srgbClr val="002060"/>
                </a:solidFill>
                <a:latin typeface="+mn-lt"/>
              </a:rPr>
            </a:br>
            <a:r>
              <a:rPr lang="en-US" sz="3200" dirty="0" smtClean="0">
                <a:solidFill>
                  <a:srgbClr val="002060"/>
                </a:solidFill>
                <a:latin typeface="+mn-lt"/>
              </a:rPr>
              <a:t> US, </a:t>
            </a:r>
            <a:r>
              <a:rPr lang="en-US" sz="3200" dirty="0">
                <a:solidFill>
                  <a:srgbClr val="002060"/>
                </a:solidFill>
                <a:latin typeface="+mn-lt"/>
              </a:rPr>
              <a:t>June 24-30, 2020</a:t>
            </a:r>
          </a:p>
        </p:txBody>
      </p:sp>
    </p:spTree>
    <p:extLst>
      <p:ext uri="{BB962C8B-B14F-4D97-AF65-F5344CB8AC3E}">
        <p14:creationId xmlns:p14="http://schemas.microsoft.com/office/powerpoint/2010/main" val="3837646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Autofit/>
          </a:bodyPr>
          <a:lstStyle/>
          <a:p>
            <a:r>
              <a:rPr lang="en-US" sz="3000" dirty="0">
                <a:solidFill>
                  <a:srgbClr val="002060"/>
                </a:solidFill>
                <a:latin typeface="+mn-lt"/>
              </a:rPr>
              <a:t>Young </a:t>
            </a:r>
            <a:r>
              <a:rPr lang="en-US" sz="3000" dirty="0" smtClean="0">
                <a:solidFill>
                  <a:srgbClr val="002060"/>
                </a:solidFill>
                <a:latin typeface="+mn-lt"/>
              </a:rPr>
              <a:t>Adults </a:t>
            </a:r>
            <a:r>
              <a:rPr lang="en-US" sz="3000" dirty="0">
                <a:solidFill>
                  <a:srgbClr val="002060"/>
                </a:solidFill>
                <a:latin typeface="+mn-lt"/>
              </a:rPr>
              <a:t>Statewide Survey </a:t>
            </a:r>
            <a:br>
              <a:rPr lang="en-US" sz="3000" dirty="0">
                <a:solidFill>
                  <a:srgbClr val="002060"/>
                </a:solidFill>
                <a:latin typeface="+mn-lt"/>
              </a:rPr>
            </a:br>
            <a:r>
              <a:rPr lang="en-US" sz="3000" i="1" dirty="0">
                <a:solidFill>
                  <a:srgbClr val="002060"/>
                </a:solidFill>
                <a:latin typeface="+mn-lt"/>
              </a:rPr>
              <a:t>Health and behavior indicators that </a:t>
            </a:r>
            <a:r>
              <a:rPr lang="en-US" sz="3000" i="1" u="sng" dirty="0">
                <a:solidFill>
                  <a:srgbClr val="C00000"/>
                </a:solidFill>
                <a:latin typeface="+mn-lt"/>
              </a:rPr>
              <a:t>increased</a:t>
            </a:r>
            <a:r>
              <a:rPr lang="en-US" sz="3000" i="1" dirty="0">
                <a:solidFill>
                  <a:srgbClr val="002060"/>
                </a:solidFill>
                <a:latin typeface="+mn-lt"/>
              </a:rPr>
              <a:t> as a result of </a:t>
            </a:r>
            <a:r>
              <a:rPr lang="en-US" sz="3000" i="1" dirty="0" smtClean="0">
                <a:solidFill>
                  <a:srgbClr val="002060"/>
                </a:solidFill>
                <a:latin typeface="+mn-lt"/>
              </a:rPr>
              <a:t/>
            </a:r>
            <a:br>
              <a:rPr lang="en-US" sz="3000" i="1" dirty="0" smtClean="0">
                <a:solidFill>
                  <a:srgbClr val="002060"/>
                </a:solidFill>
                <a:latin typeface="+mn-lt"/>
              </a:rPr>
            </a:br>
            <a:r>
              <a:rPr lang="en-US" sz="3000" i="1" dirty="0" smtClean="0">
                <a:solidFill>
                  <a:srgbClr val="002060"/>
                </a:solidFill>
                <a:latin typeface="+mn-lt"/>
              </a:rPr>
              <a:t>COVID-19</a:t>
            </a:r>
            <a:endParaRPr lang="en-US" sz="3000" dirty="0">
              <a:latin typeface="+mn-lt"/>
            </a:endParaRPr>
          </a:p>
        </p:txBody>
      </p:sp>
      <p:graphicFrame>
        <p:nvGraphicFramePr>
          <p:cNvPr id="13" name="Content Placeholder 12"/>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C498F3E6-B2A2-406B-BC31-11B5CF379E26}" type="slidenum">
              <a:rPr lang="en-US" smtClean="0"/>
              <a:pPr/>
              <a:t>27</a:t>
            </a:fld>
            <a:endParaRPr lang="en-US"/>
          </a:p>
        </p:txBody>
      </p:sp>
      <p:sp>
        <p:nvSpPr>
          <p:cNvPr id="8" name="Up Arrow 7"/>
          <p:cNvSpPr/>
          <p:nvPr/>
        </p:nvSpPr>
        <p:spPr>
          <a:xfrm>
            <a:off x="3234281" y="2581956"/>
            <a:ext cx="834572" cy="3026228"/>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Up Arrow 8"/>
          <p:cNvSpPr/>
          <p:nvPr/>
        </p:nvSpPr>
        <p:spPr>
          <a:xfrm>
            <a:off x="4617407" y="2699657"/>
            <a:ext cx="834572" cy="2921837"/>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rgbClr val="C00000"/>
              </a:solidFill>
            </a:endParaRPr>
          </a:p>
        </p:txBody>
      </p:sp>
      <p:sp>
        <p:nvSpPr>
          <p:cNvPr id="10" name="Up Arrow 9"/>
          <p:cNvSpPr/>
          <p:nvPr/>
        </p:nvSpPr>
        <p:spPr>
          <a:xfrm>
            <a:off x="5987542" y="2873829"/>
            <a:ext cx="834572" cy="2748967"/>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rgbClr val="FF0000"/>
              </a:solidFill>
            </a:endParaRPr>
          </a:p>
        </p:txBody>
      </p:sp>
      <p:sp>
        <p:nvSpPr>
          <p:cNvPr id="11" name="Up Arrow 10"/>
          <p:cNvSpPr/>
          <p:nvPr/>
        </p:nvSpPr>
        <p:spPr>
          <a:xfrm>
            <a:off x="7357677" y="4107543"/>
            <a:ext cx="834572" cy="1513951"/>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rgbClr val="FF0000"/>
              </a:solidFill>
            </a:endParaRPr>
          </a:p>
        </p:txBody>
      </p:sp>
      <p:sp>
        <p:nvSpPr>
          <p:cNvPr id="12" name="Up Arrow 11"/>
          <p:cNvSpPr/>
          <p:nvPr/>
        </p:nvSpPr>
        <p:spPr>
          <a:xfrm>
            <a:off x="8731381" y="4172858"/>
            <a:ext cx="834572" cy="1448636"/>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rgbClr val="FF0000"/>
              </a:solidFill>
            </a:endParaRPr>
          </a:p>
        </p:txBody>
      </p:sp>
      <p:sp>
        <p:nvSpPr>
          <p:cNvPr id="15" name="Up Arrow 14"/>
          <p:cNvSpPr/>
          <p:nvPr/>
        </p:nvSpPr>
        <p:spPr>
          <a:xfrm>
            <a:off x="10112053" y="4826000"/>
            <a:ext cx="834572" cy="782358"/>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solidFill>
                <a:srgbClr val="FF0000"/>
              </a:solidFill>
            </a:endParaRPr>
          </a:p>
        </p:txBody>
      </p:sp>
      <p:sp>
        <p:nvSpPr>
          <p:cNvPr id="6" name="TextBox 5"/>
          <p:cNvSpPr txBox="1"/>
          <p:nvPr/>
        </p:nvSpPr>
        <p:spPr>
          <a:xfrm>
            <a:off x="1958678" y="2177695"/>
            <a:ext cx="631904" cy="307777"/>
          </a:xfrm>
          <a:prstGeom prst="rect">
            <a:avLst/>
          </a:prstGeom>
          <a:noFill/>
        </p:spPr>
        <p:txBody>
          <a:bodyPr wrap="none" rtlCol="0">
            <a:spAutoFit/>
          </a:bodyPr>
          <a:lstStyle/>
          <a:p>
            <a:r>
              <a:rPr lang="en-US" sz="1400" dirty="0" smtClean="0"/>
              <a:t>85.8%</a:t>
            </a:r>
            <a:endParaRPr lang="en-US" sz="1400" dirty="0"/>
          </a:p>
        </p:txBody>
      </p:sp>
      <p:sp>
        <p:nvSpPr>
          <p:cNvPr id="16" name="TextBox 15"/>
          <p:cNvSpPr txBox="1"/>
          <p:nvPr/>
        </p:nvSpPr>
        <p:spPr>
          <a:xfrm>
            <a:off x="3335615" y="2274179"/>
            <a:ext cx="631904" cy="307777"/>
          </a:xfrm>
          <a:prstGeom prst="rect">
            <a:avLst/>
          </a:prstGeom>
          <a:noFill/>
        </p:spPr>
        <p:txBody>
          <a:bodyPr wrap="none" rtlCol="0">
            <a:spAutoFit/>
          </a:bodyPr>
          <a:lstStyle/>
          <a:p>
            <a:r>
              <a:rPr lang="en-US" sz="1400" dirty="0" smtClean="0"/>
              <a:t>83.2%</a:t>
            </a:r>
            <a:endParaRPr lang="en-US" sz="1400" dirty="0"/>
          </a:p>
        </p:txBody>
      </p:sp>
      <p:sp>
        <p:nvSpPr>
          <p:cNvPr id="17" name="TextBox 16"/>
          <p:cNvSpPr txBox="1"/>
          <p:nvPr/>
        </p:nvSpPr>
        <p:spPr>
          <a:xfrm>
            <a:off x="4718741" y="2361915"/>
            <a:ext cx="631904" cy="307777"/>
          </a:xfrm>
          <a:prstGeom prst="rect">
            <a:avLst/>
          </a:prstGeom>
          <a:noFill/>
        </p:spPr>
        <p:txBody>
          <a:bodyPr wrap="none" rtlCol="0">
            <a:spAutoFit/>
          </a:bodyPr>
          <a:lstStyle/>
          <a:p>
            <a:r>
              <a:rPr lang="en-US" sz="1400" dirty="0" smtClean="0"/>
              <a:t>80.8%</a:t>
            </a:r>
            <a:endParaRPr lang="en-US" sz="1400" dirty="0"/>
          </a:p>
        </p:txBody>
      </p:sp>
      <p:sp>
        <p:nvSpPr>
          <p:cNvPr id="18" name="TextBox 17"/>
          <p:cNvSpPr txBox="1"/>
          <p:nvPr/>
        </p:nvSpPr>
        <p:spPr>
          <a:xfrm>
            <a:off x="6088876" y="2555975"/>
            <a:ext cx="631904" cy="307777"/>
          </a:xfrm>
          <a:prstGeom prst="rect">
            <a:avLst/>
          </a:prstGeom>
          <a:noFill/>
        </p:spPr>
        <p:txBody>
          <a:bodyPr wrap="none" rtlCol="0">
            <a:spAutoFit/>
          </a:bodyPr>
          <a:lstStyle/>
          <a:p>
            <a:r>
              <a:rPr lang="en-US" sz="1400" dirty="0" smtClean="0"/>
              <a:t>75.7%</a:t>
            </a:r>
            <a:endParaRPr lang="en-US" sz="1400" dirty="0"/>
          </a:p>
        </p:txBody>
      </p:sp>
      <p:sp>
        <p:nvSpPr>
          <p:cNvPr id="19" name="TextBox 18"/>
          <p:cNvSpPr txBox="1"/>
          <p:nvPr/>
        </p:nvSpPr>
        <p:spPr>
          <a:xfrm>
            <a:off x="7459011" y="3775083"/>
            <a:ext cx="631904" cy="307777"/>
          </a:xfrm>
          <a:prstGeom prst="rect">
            <a:avLst/>
          </a:prstGeom>
          <a:noFill/>
        </p:spPr>
        <p:txBody>
          <a:bodyPr wrap="none" rtlCol="0">
            <a:spAutoFit/>
          </a:bodyPr>
          <a:lstStyle/>
          <a:p>
            <a:r>
              <a:rPr lang="en-US" sz="1400" dirty="0" smtClean="0"/>
              <a:t>42.1%</a:t>
            </a:r>
            <a:endParaRPr lang="en-US" sz="1400" dirty="0"/>
          </a:p>
        </p:txBody>
      </p:sp>
      <p:sp>
        <p:nvSpPr>
          <p:cNvPr id="20" name="TextBox 19"/>
          <p:cNvSpPr txBox="1"/>
          <p:nvPr/>
        </p:nvSpPr>
        <p:spPr>
          <a:xfrm>
            <a:off x="8832715" y="3881826"/>
            <a:ext cx="631904" cy="307777"/>
          </a:xfrm>
          <a:prstGeom prst="rect">
            <a:avLst/>
          </a:prstGeom>
          <a:noFill/>
        </p:spPr>
        <p:txBody>
          <a:bodyPr wrap="none" rtlCol="0">
            <a:spAutoFit/>
          </a:bodyPr>
          <a:lstStyle/>
          <a:p>
            <a:r>
              <a:rPr lang="en-US" sz="1400" dirty="0" smtClean="0"/>
              <a:t>39.3%</a:t>
            </a:r>
            <a:endParaRPr lang="en-US" sz="1400" dirty="0"/>
          </a:p>
        </p:txBody>
      </p:sp>
      <p:sp>
        <p:nvSpPr>
          <p:cNvPr id="21" name="TextBox 20"/>
          <p:cNvSpPr txBox="1"/>
          <p:nvPr/>
        </p:nvSpPr>
        <p:spPr>
          <a:xfrm>
            <a:off x="10213387" y="4518223"/>
            <a:ext cx="631904" cy="307777"/>
          </a:xfrm>
          <a:prstGeom prst="rect">
            <a:avLst/>
          </a:prstGeom>
          <a:noFill/>
        </p:spPr>
        <p:txBody>
          <a:bodyPr wrap="none" rtlCol="0">
            <a:spAutoFit/>
          </a:bodyPr>
          <a:lstStyle/>
          <a:p>
            <a:r>
              <a:rPr lang="en-US" sz="1400" dirty="0" smtClean="0"/>
              <a:t>21.9%</a:t>
            </a:r>
            <a:endParaRPr lang="en-US" sz="1400" dirty="0"/>
          </a:p>
        </p:txBody>
      </p:sp>
      <p:sp>
        <p:nvSpPr>
          <p:cNvPr id="25" name="Up Arrow 24"/>
          <p:cNvSpPr/>
          <p:nvPr/>
        </p:nvSpPr>
        <p:spPr>
          <a:xfrm>
            <a:off x="1857344" y="2481943"/>
            <a:ext cx="834572" cy="3126241"/>
          </a:xfrm>
          <a:prstGeom prst="up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22" name="Picture 21"/>
          <p:cNvPicPr>
            <a:picLocks noChangeAspect="1"/>
          </p:cNvPicPr>
          <p:nvPr/>
        </p:nvPicPr>
        <p:blipFill>
          <a:blip r:embed="rId4"/>
          <a:stretch>
            <a:fillRect/>
          </a:stretch>
        </p:blipFill>
        <p:spPr>
          <a:xfrm>
            <a:off x="11091308" y="137941"/>
            <a:ext cx="929995" cy="495105"/>
          </a:xfrm>
          <a:prstGeom prst="rect">
            <a:avLst/>
          </a:prstGeom>
        </p:spPr>
      </p:pic>
      <p:sp>
        <p:nvSpPr>
          <p:cNvPr id="23" name="TextBox 22"/>
          <p:cNvSpPr txBox="1"/>
          <p:nvPr/>
        </p:nvSpPr>
        <p:spPr>
          <a:xfrm>
            <a:off x="322993" y="6348476"/>
            <a:ext cx="4711700" cy="338554"/>
          </a:xfrm>
          <a:prstGeom prst="rect">
            <a:avLst/>
          </a:prstGeom>
          <a:noFill/>
        </p:spPr>
        <p:txBody>
          <a:bodyPr wrap="square" rtlCol="0">
            <a:spAutoFit/>
          </a:bodyPr>
          <a:lstStyle/>
          <a:p>
            <a:r>
              <a:rPr lang="en-US" sz="1600" b="1" dirty="0" smtClean="0">
                <a:solidFill>
                  <a:srgbClr val="002060"/>
                </a:solidFill>
              </a:rPr>
              <a:t>Source: Young Adults Statewide Survey</a:t>
            </a:r>
            <a:endParaRPr lang="en-US" sz="1600" b="1" dirty="0">
              <a:solidFill>
                <a:srgbClr val="002060"/>
              </a:solidFill>
            </a:endParaRPr>
          </a:p>
        </p:txBody>
      </p:sp>
    </p:spTree>
    <p:extLst>
      <p:ext uri="{BB962C8B-B14F-4D97-AF65-F5344CB8AC3E}">
        <p14:creationId xmlns:p14="http://schemas.microsoft.com/office/powerpoint/2010/main" val="2821488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498F3E6-B2A2-406B-BC31-11B5CF379E26}" type="slidenum">
              <a:rPr lang="en-US" smtClean="0">
                <a:solidFill>
                  <a:prstClr val="black">
                    <a:tint val="75000"/>
                  </a:prstClr>
                </a:solidFill>
              </a:rPr>
              <a:pPr/>
              <a:t>28</a:t>
            </a:fld>
            <a:endParaRPr lang="en-US">
              <a:solidFill>
                <a:prstClr val="black">
                  <a:tint val="75000"/>
                </a:prstClr>
              </a:solidFill>
            </a:endParaRPr>
          </a:p>
        </p:txBody>
      </p:sp>
      <p:sp>
        <p:nvSpPr>
          <p:cNvPr id="4" name="Title 1">
            <a:extLst>
              <a:ext uri="{FF2B5EF4-FFF2-40B4-BE49-F238E27FC236}">
                <a16:creationId xmlns:a16="http://schemas.microsoft.com/office/drawing/2014/main" id="{E743FDC7-8265-443C-8E3E-50D50F55C375}"/>
              </a:ext>
            </a:extLst>
          </p:cNvPr>
          <p:cNvSpPr txBox="1">
            <a:spLocks/>
          </p:cNvSpPr>
          <p:nvPr/>
        </p:nvSpPr>
        <p:spPr>
          <a:xfrm>
            <a:off x="575708" y="137940"/>
            <a:ext cx="10515600" cy="80688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2800" dirty="0" smtClean="0">
                <a:solidFill>
                  <a:srgbClr val="002060"/>
                </a:solidFill>
                <a:latin typeface="Calibri"/>
              </a:rPr>
              <a:t>Past Month Substance Use Among Young Adults 18-25: </a:t>
            </a:r>
          </a:p>
          <a:p>
            <a:pPr algn="ctr">
              <a:defRPr/>
            </a:pPr>
            <a:r>
              <a:rPr lang="en-US" sz="2800" dirty="0" smtClean="0">
                <a:solidFill>
                  <a:srgbClr val="002060"/>
                </a:solidFill>
                <a:latin typeface="Calibri"/>
              </a:rPr>
              <a:t>Connecticut, 2020</a:t>
            </a:r>
            <a:endParaRPr lang="en-US" sz="2800" dirty="0">
              <a:solidFill>
                <a:srgbClr val="002060"/>
              </a:solidFill>
              <a:latin typeface="Calibri"/>
            </a:endParaRPr>
          </a:p>
        </p:txBody>
      </p:sp>
      <p:pic>
        <p:nvPicPr>
          <p:cNvPr id="5" name="Picture 4"/>
          <p:cNvPicPr>
            <a:picLocks noChangeAspect="1"/>
          </p:cNvPicPr>
          <p:nvPr/>
        </p:nvPicPr>
        <p:blipFill>
          <a:blip r:embed="rId2"/>
          <a:stretch>
            <a:fillRect/>
          </a:stretch>
        </p:blipFill>
        <p:spPr>
          <a:xfrm>
            <a:off x="11091308" y="137941"/>
            <a:ext cx="929995" cy="495105"/>
          </a:xfrm>
          <a:prstGeom prst="rect">
            <a:avLst/>
          </a:prstGeom>
        </p:spPr>
      </p:pic>
      <p:sp>
        <p:nvSpPr>
          <p:cNvPr id="6" name="TextBox 5"/>
          <p:cNvSpPr txBox="1"/>
          <p:nvPr/>
        </p:nvSpPr>
        <p:spPr>
          <a:xfrm>
            <a:off x="546100" y="6356350"/>
            <a:ext cx="4711700" cy="338554"/>
          </a:xfrm>
          <a:prstGeom prst="rect">
            <a:avLst/>
          </a:prstGeom>
          <a:noFill/>
        </p:spPr>
        <p:txBody>
          <a:bodyPr wrap="square" rtlCol="0">
            <a:spAutoFit/>
          </a:bodyPr>
          <a:lstStyle/>
          <a:p>
            <a:pPr>
              <a:defRPr/>
            </a:pPr>
            <a:r>
              <a:rPr lang="en-US" sz="1600" b="1" dirty="0">
                <a:solidFill>
                  <a:srgbClr val="002060"/>
                </a:solidFill>
              </a:rPr>
              <a:t>Source: </a:t>
            </a:r>
            <a:r>
              <a:rPr lang="en-US" sz="1600" b="1" dirty="0" smtClean="0">
                <a:solidFill>
                  <a:srgbClr val="002060"/>
                </a:solidFill>
              </a:rPr>
              <a:t>Young Adults Statewide Survey</a:t>
            </a:r>
            <a:endParaRPr lang="en-US" sz="1600" b="1" dirty="0">
              <a:solidFill>
                <a:srgbClr val="002060"/>
              </a:solidFill>
            </a:endParaRPr>
          </a:p>
        </p:txBody>
      </p:sp>
      <p:sp>
        <p:nvSpPr>
          <p:cNvPr id="8" name="Text Box 2"/>
          <p:cNvSpPr txBox="1"/>
          <p:nvPr/>
        </p:nvSpPr>
        <p:spPr>
          <a:xfrm>
            <a:off x="575708" y="5924392"/>
            <a:ext cx="4349125" cy="32221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rgbClr val="002060"/>
                </a:solidFill>
              </a:rPr>
              <a:t>*heavy alcohol use: 5 or more drinks on one occasion</a:t>
            </a:r>
          </a:p>
        </p:txBody>
      </p:sp>
      <p:graphicFrame>
        <p:nvGraphicFramePr>
          <p:cNvPr id="9" name="Chart 8">
            <a:extLst>
              <a:ext uri="{FF2B5EF4-FFF2-40B4-BE49-F238E27FC236}">
                <a16:creationId xmlns:a16="http://schemas.microsoft.com/office/drawing/2014/main" id="{00000000-0008-0000-0C00-000002000000}"/>
              </a:ext>
            </a:extLst>
          </p:cNvPr>
          <p:cNvGraphicFramePr>
            <a:graphicFrameLocks/>
          </p:cNvGraphicFramePr>
          <p:nvPr>
            <p:extLst/>
          </p:nvPr>
        </p:nvGraphicFramePr>
        <p:xfrm>
          <a:off x="546100" y="944825"/>
          <a:ext cx="10954845" cy="506457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1"/>
          <p:cNvSpPr txBox="1"/>
          <p:nvPr/>
        </p:nvSpPr>
        <p:spPr>
          <a:xfrm>
            <a:off x="9528377" y="868723"/>
            <a:ext cx="1562931" cy="4991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rgbClr val="002060"/>
                </a:solidFill>
              </a:rPr>
              <a:t>N = 777</a:t>
            </a:r>
          </a:p>
        </p:txBody>
      </p:sp>
    </p:spTree>
    <p:extLst>
      <p:ext uri="{BB962C8B-B14F-4D97-AF65-F5344CB8AC3E}">
        <p14:creationId xmlns:p14="http://schemas.microsoft.com/office/powerpoint/2010/main" val="404336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FDC7-8265-443C-8E3E-50D50F55C375}"/>
              </a:ext>
            </a:extLst>
          </p:cNvPr>
          <p:cNvSpPr>
            <a:spLocks noGrp="1"/>
          </p:cNvSpPr>
          <p:nvPr>
            <p:ph type="title"/>
          </p:nvPr>
        </p:nvSpPr>
        <p:spPr/>
        <p:txBody>
          <a:bodyPr>
            <a:normAutofit/>
          </a:bodyPr>
          <a:lstStyle/>
          <a:p>
            <a:pPr algn="ctr"/>
            <a:r>
              <a:rPr lang="en-US" sz="3200" dirty="0">
                <a:solidFill>
                  <a:srgbClr val="002060"/>
                </a:solidFill>
                <a:latin typeface="+mn-lt"/>
              </a:rPr>
              <a:t>Suspected Overdoses Since Onset of COVID-19 </a:t>
            </a:r>
            <a:r>
              <a:rPr lang="en-US" sz="3200" dirty="0" smtClean="0">
                <a:solidFill>
                  <a:srgbClr val="002060"/>
                </a:solidFill>
                <a:latin typeface="+mn-lt"/>
              </a:rPr>
              <a:t>Impact: Connecticut, </a:t>
            </a:r>
            <a:r>
              <a:rPr lang="en-US" sz="3200" dirty="0">
                <a:solidFill>
                  <a:srgbClr val="002060"/>
                </a:solidFill>
                <a:latin typeface="+mn-lt"/>
              </a:rPr>
              <a:t>2020 (ODMAP Submissions)</a:t>
            </a:r>
          </a:p>
        </p:txBody>
      </p:sp>
      <p:sp>
        <p:nvSpPr>
          <p:cNvPr id="4" name="Slide Number Placeholder 3">
            <a:extLst>
              <a:ext uri="{FF2B5EF4-FFF2-40B4-BE49-F238E27FC236}">
                <a16:creationId xmlns:a16="http://schemas.microsoft.com/office/drawing/2014/main" id="{B973A69C-AB9F-4491-8CAE-5F5814CCB4E7}"/>
              </a:ext>
            </a:extLst>
          </p:cNvPr>
          <p:cNvSpPr>
            <a:spLocks noGrp="1"/>
          </p:cNvSpPr>
          <p:nvPr>
            <p:ph type="sldNum" sz="quarter" idx="12"/>
          </p:nvPr>
        </p:nvSpPr>
        <p:spPr/>
        <p:txBody>
          <a:bodyPr/>
          <a:lstStyle/>
          <a:p>
            <a:fld id="{C498F3E6-B2A2-406B-BC31-11B5CF379E26}" type="slidenum">
              <a:rPr lang="en-US" smtClean="0"/>
              <a:t>29</a:t>
            </a:fld>
            <a:endParaRPr lang="en-US"/>
          </a:p>
        </p:txBody>
      </p:sp>
      <p:pic>
        <p:nvPicPr>
          <p:cNvPr id="6" name="Picture 5">
            <a:extLst>
              <a:ext uri="{FF2B5EF4-FFF2-40B4-BE49-F238E27FC236}">
                <a16:creationId xmlns:a16="http://schemas.microsoft.com/office/drawing/2014/main" id="{F50CC177-8787-43DF-81D1-DFA59697C276}"/>
              </a:ext>
            </a:extLst>
          </p:cNvPr>
          <p:cNvPicPr>
            <a:picLocks noChangeAspect="1"/>
          </p:cNvPicPr>
          <p:nvPr/>
        </p:nvPicPr>
        <p:blipFill>
          <a:blip r:embed="rId3"/>
          <a:stretch>
            <a:fillRect/>
          </a:stretch>
        </p:blipFill>
        <p:spPr>
          <a:xfrm>
            <a:off x="1697384" y="1917872"/>
            <a:ext cx="8532957" cy="3769731"/>
          </a:xfrm>
          <a:prstGeom prst="rect">
            <a:avLst/>
          </a:prstGeom>
        </p:spPr>
      </p:pic>
      <p:sp>
        <p:nvSpPr>
          <p:cNvPr id="7" name="TextBox 6">
            <a:extLst>
              <a:ext uri="{FF2B5EF4-FFF2-40B4-BE49-F238E27FC236}">
                <a16:creationId xmlns:a16="http://schemas.microsoft.com/office/drawing/2014/main" id="{85FB740A-77BC-48AD-AF7D-6E1C7D7C4E1F}"/>
              </a:ext>
            </a:extLst>
          </p:cNvPr>
          <p:cNvSpPr txBox="1"/>
          <p:nvPr/>
        </p:nvSpPr>
        <p:spPr>
          <a:xfrm>
            <a:off x="981512" y="6082018"/>
            <a:ext cx="9479560" cy="553998"/>
          </a:xfrm>
          <a:prstGeom prst="rect">
            <a:avLst/>
          </a:prstGeom>
          <a:noFill/>
        </p:spPr>
        <p:txBody>
          <a:bodyPr wrap="square" rtlCol="0">
            <a:spAutoFit/>
          </a:bodyPr>
          <a:lstStyle/>
          <a:p>
            <a:r>
              <a:rPr lang="en-US" sz="1200" dirty="0">
                <a:hlinkClick r:id="rId4"/>
              </a:rPr>
              <a:t>http://www.odmap.org/Content/docs/news/2020/ODMAP-Report-June-2020.pdf</a:t>
            </a:r>
            <a:endParaRPr lang="en-US" sz="1200" dirty="0"/>
          </a:p>
          <a:p>
            <a:endParaRPr lang="en-US" dirty="0"/>
          </a:p>
        </p:txBody>
      </p:sp>
      <p:pic>
        <p:nvPicPr>
          <p:cNvPr id="8" name="Picture 7"/>
          <p:cNvPicPr>
            <a:picLocks noChangeAspect="1"/>
          </p:cNvPicPr>
          <p:nvPr/>
        </p:nvPicPr>
        <p:blipFill>
          <a:blip r:embed="rId5"/>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165925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5C02C9-1820-4CEB-9067-F4CFBBCE0159}"/>
              </a:ext>
            </a:extLst>
          </p:cNvPr>
          <p:cNvSpPr>
            <a:spLocks noGrp="1"/>
          </p:cNvSpPr>
          <p:nvPr>
            <p:ph type="sldNum" sz="quarter" idx="12"/>
          </p:nvPr>
        </p:nvSpPr>
        <p:spPr/>
        <p:txBody>
          <a:bodyPr/>
          <a:lstStyle/>
          <a:p>
            <a:pPr>
              <a:defRPr/>
            </a:pPr>
            <a:fld id="{C498F3E6-B2A2-406B-BC31-11B5CF379E26}" type="slidenum">
              <a:rPr lang="en-US" smtClean="0">
                <a:solidFill>
                  <a:prstClr val="black">
                    <a:tint val="75000"/>
                  </a:prstClr>
                </a:solidFill>
              </a:rPr>
              <a:pPr>
                <a:defRPr/>
              </a:pPr>
              <a:t>3</a:t>
            </a:fld>
            <a:endParaRPr lang="en-US">
              <a:solidFill>
                <a:prstClr val="black">
                  <a:tint val="75000"/>
                </a:prstClr>
              </a:solidFill>
            </a:endParaRPr>
          </a:p>
        </p:txBody>
      </p:sp>
      <p:pic>
        <p:nvPicPr>
          <p:cNvPr id="8" name="Picture 7">
            <a:extLst>
              <a:ext uri="{FF2B5EF4-FFF2-40B4-BE49-F238E27FC236}">
                <a16:creationId xmlns:a16="http://schemas.microsoft.com/office/drawing/2014/main" id="{03564AAB-EAA2-436B-ACFE-389F891707F7}"/>
              </a:ext>
            </a:extLst>
          </p:cNvPr>
          <p:cNvPicPr>
            <a:picLocks noChangeAspect="1"/>
          </p:cNvPicPr>
          <p:nvPr/>
        </p:nvPicPr>
        <p:blipFill>
          <a:blip r:embed="rId2"/>
          <a:stretch>
            <a:fillRect/>
          </a:stretch>
        </p:blipFill>
        <p:spPr>
          <a:xfrm>
            <a:off x="11091308" y="137941"/>
            <a:ext cx="929995" cy="495105"/>
          </a:xfrm>
          <a:prstGeom prst="rect">
            <a:avLst/>
          </a:prstGeom>
        </p:spPr>
      </p:pic>
      <p:sp>
        <p:nvSpPr>
          <p:cNvPr id="9" name="Slide Number Placeholder 3">
            <a:extLst>
              <a:ext uri="{FF2B5EF4-FFF2-40B4-BE49-F238E27FC236}">
                <a16:creationId xmlns:a16="http://schemas.microsoft.com/office/drawing/2014/main" id="{2197B560-BF01-48E2-AF80-BAE2C5B0129E}"/>
              </a:ext>
            </a:extLst>
          </p:cNvPr>
          <p:cNvSpPr>
            <a:spLocks noGrp="1"/>
          </p:cNvSpPr>
          <p:nvPr/>
        </p:nvSpPr>
        <p:spPr>
          <a:xfrm>
            <a:off x="230232" y="6427834"/>
            <a:ext cx="1529712" cy="40303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sz="1600" b="1" dirty="0">
                <a:solidFill>
                  <a:srgbClr val="002060"/>
                </a:solidFill>
              </a:rPr>
              <a:t>Source: NSDUH</a:t>
            </a:r>
          </a:p>
        </p:txBody>
      </p:sp>
      <p:sp>
        <p:nvSpPr>
          <p:cNvPr id="10" name="Rectangle 9">
            <a:extLst>
              <a:ext uri="{FF2B5EF4-FFF2-40B4-BE49-F238E27FC236}">
                <a16:creationId xmlns:a16="http://schemas.microsoft.com/office/drawing/2014/main" id="{42174C3A-A347-4A11-BE8F-9C010FD99322}"/>
              </a:ext>
            </a:extLst>
          </p:cNvPr>
          <p:cNvSpPr/>
          <p:nvPr/>
        </p:nvSpPr>
        <p:spPr>
          <a:xfrm>
            <a:off x="1901870" y="6490853"/>
            <a:ext cx="8234242" cy="276999"/>
          </a:xfrm>
          <a:prstGeom prst="rect">
            <a:avLst/>
          </a:prstGeom>
        </p:spPr>
        <p:txBody>
          <a:bodyPr wrap="none">
            <a:spAutoFit/>
          </a:bodyPr>
          <a:lstStyle/>
          <a:p>
            <a:pPr>
              <a:defRPr/>
            </a:pPr>
            <a:r>
              <a:rPr lang="en-US" sz="1200" dirty="0">
                <a:solidFill>
                  <a:srgbClr val="002060"/>
                </a:solidFill>
              </a:rPr>
              <a:t>Note: The 2015 NSDUH underwent significant redesigns. In 2015 the threshold for binge drinking changed for women from 5 to 4</a:t>
            </a:r>
          </a:p>
        </p:txBody>
      </p:sp>
      <p:graphicFrame>
        <p:nvGraphicFramePr>
          <p:cNvPr id="5" name="Chart 4"/>
          <p:cNvGraphicFramePr/>
          <p:nvPr>
            <p:extLst>
              <p:ext uri="{D42A27DB-BD31-4B8C-83A1-F6EECF244321}">
                <p14:modId xmlns:p14="http://schemas.microsoft.com/office/powerpoint/2010/main" val="1396840044"/>
              </p:ext>
            </p:extLst>
          </p:nvPr>
        </p:nvGraphicFramePr>
        <p:xfrm>
          <a:off x="480907" y="719666"/>
          <a:ext cx="11318240" cy="570816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B7A6D30-1048-43E4-B696-9DFA5C77CE23}"/>
              </a:ext>
            </a:extLst>
          </p:cNvPr>
          <p:cNvSpPr txBox="1"/>
          <p:nvPr/>
        </p:nvSpPr>
        <p:spPr>
          <a:xfrm>
            <a:off x="1371600" y="136525"/>
            <a:ext cx="9448800" cy="954107"/>
          </a:xfrm>
          <a:prstGeom prst="rect">
            <a:avLst/>
          </a:prstGeom>
          <a:noFill/>
        </p:spPr>
        <p:txBody>
          <a:bodyPr wrap="square" rtlCol="0">
            <a:spAutoFit/>
          </a:bodyPr>
          <a:lstStyle/>
          <a:p>
            <a:pPr algn="ctr">
              <a:defRPr/>
            </a:pPr>
            <a:r>
              <a:rPr lang="en-US" sz="2800" dirty="0">
                <a:solidFill>
                  <a:srgbClr val="002060"/>
                </a:solidFill>
                <a:cs typeface="Arial" panose="020B0604020202020204" pitchFamily="34" charset="0"/>
              </a:rPr>
              <a:t>Percent of Youth and </a:t>
            </a:r>
            <a:r>
              <a:rPr lang="en-US" sz="2800" dirty="0" smtClean="0">
                <a:solidFill>
                  <a:srgbClr val="002060"/>
                </a:solidFill>
                <a:cs typeface="Arial" panose="020B0604020202020204" pitchFamily="34" charset="0"/>
              </a:rPr>
              <a:t>Adults </a:t>
            </a:r>
            <a:r>
              <a:rPr lang="en-US" sz="2800" dirty="0">
                <a:solidFill>
                  <a:srgbClr val="002060"/>
                </a:solidFill>
                <a:cs typeface="Arial" panose="020B0604020202020204" pitchFamily="34" charset="0"/>
              </a:rPr>
              <a:t>Reporting Past Month Alcohol Use and Binge Drinking: Connecticut, 2008-2018</a:t>
            </a:r>
            <a:endParaRPr lang="en-US" sz="2800" dirty="0">
              <a:solidFill>
                <a:prstClr val="black"/>
              </a:solidFill>
            </a:endParaRPr>
          </a:p>
        </p:txBody>
      </p:sp>
    </p:spTree>
    <p:extLst>
      <p:ext uri="{BB962C8B-B14F-4D97-AF65-F5344CB8AC3E}">
        <p14:creationId xmlns:p14="http://schemas.microsoft.com/office/powerpoint/2010/main" val="1786221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165D-3FB6-495A-B68F-E1EB7B69DDE3}"/>
              </a:ext>
            </a:extLst>
          </p:cNvPr>
          <p:cNvSpPr>
            <a:spLocks noGrp="1"/>
          </p:cNvSpPr>
          <p:nvPr>
            <p:ph type="title"/>
          </p:nvPr>
        </p:nvSpPr>
        <p:spPr>
          <a:xfrm>
            <a:off x="838200" y="365126"/>
            <a:ext cx="10515600" cy="731690"/>
          </a:xfrm>
        </p:spPr>
        <p:txBody>
          <a:bodyPr>
            <a:normAutofit fontScale="90000"/>
          </a:bodyPr>
          <a:lstStyle/>
          <a:p>
            <a:r>
              <a:rPr lang="en-US" sz="3600" dirty="0">
                <a:solidFill>
                  <a:srgbClr val="002060"/>
                </a:solidFill>
                <a:latin typeface="+mn-lt"/>
              </a:rPr>
              <a:t>Overdose Deaths by </a:t>
            </a:r>
            <a:r>
              <a:rPr lang="en-US" sz="3600" dirty="0" smtClean="0">
                <a:solidFill>
                  <a:srgbClr val="002060"/>
                </a:solidFill>
                <a:latin typeface="+mn-lt"/>
              </a:rPr>
              <a:t>Month: Connecticut, </a:t>
            </a:r>
            <a:r>
              <a:rPr lang="en-US" sz="3600" dirty="0">
                <a:solidFill>
                  <a:srgbClr val="002060"/>
                </a:solidFill>
                <a:latin typeface="+mn-lt"/>
              </a:rPr>
              <a:t>Jan 2018- July 2020*</a:t>
            </a:r>
          </a:p>
        </p:txBody>
      </p:sp>
      <p:sp>
        <p:nvSpPr>
          <p:cNvPr id="4" name="Slide Number Placeholder 3">
            <a:extLst>
              <a:ext uri="{FF2B5EF4-FFF2-40B4-BE49-F238E27FC236}">
                <a16:creationId xmlns:a16="http://schemas.microsoft.com/office/drawing/2014/main" id="{9A2436E4-336E-4D66-9E41-399691E29744}"/>
              </a:ext>
            </a:extLst>
          </p:cNvPr>
          <p:cNvSpPr>
            <a:spLocks noGrp="1"/>
          </p:cNvSpPr>
          <p:nvPr>
            <p:ph type="sldNum" sz="quarter" idx="12"/>
          </p:nvPr>
        </p:nvSpPr>
        <p:spPr/>
        <p:txBody>
          <a:bodyPr/>
          <a:lstStyle/>
          <a:p>
            <a:fld id="{C498F3E6-B2A2-406B-BC31-11B5CF379E26}" type="slidenum">
              <a:rPr lang="en-US" smtClean="0"/>
              <a:t>30</a:t>
            </a:fld>
            <a:endParaRPr lang="en-US" dirty="0"/>
          </a:p>
        </p:txBody>
      </p:sp>
      <p:graphicFrame>
        <p:nvGraphicFramePr>
          <p:cNvPr id="15" name="Chart 14">
            <a:extLst>
              <a:ext uri="{FF2B5EF4-FFF2-40B4-BE49-F238E27FC236}">
                <a16:creationId xmlns:a16="http://schemas.microsoft.com/office/drawing/2014/main" id="{F06CCC65-028F-4C72-BBDA-1D6B0444BD7E}"/>
              </a:ext>
            </a:extLst>
          </p:cNvPr>
          <p:cNvGraphicFramePr>
            <a:graphicFrameLocks/>
          </p:cNvGraphicFramePr>
          <p:nvPr>
            <p:extLst>
              <p:ext uri="{D42A27DB-BD31-4B8C-83A1-F6EECF244321}">
                <p14:modId xmlns:p14="http://schemas.microsoft.com/office/powerpoint/2010/main" val="4187944597"/>
              </p:ext>
            </p:extLst>
          </p:nvPr>
        </p:nvGraphicFramePr>
        <p:xfrm>
          <a:off x="373075" y="1324001"/>
          <a:ext cx="10712574" cy="4258885"/>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2CD1E09E-29B3-43D8-A88A-B08CF0DBA5EF}"/>
              </a:ext>
            </a:extLst>
          </p:cNvPr>
          <p:cNvSpPr txBox="1"/>
          <p:nvPr/>
        </p:nvSpPr>
        <p:spPr>
          <a:xfrm>
            <a:off x="441181" y="5947716"/>
            <a:ext cx="10414985" cy="646331"/>
          </a:xfrm>
          <a:prstGeom prst="rect">
            <a:avLst/>
          </a:prstGeom>
          <a:noFill/>
        </p:spPr>
        <p:txBody>
          <a:bodyPr wrap="square" rtlCol="0">
            <a:spAutoFit/>
          </a:bodyPr>
          <a:lstStyle/>
          <a:p>
            <a:r>
              <a:rPr lang="en-US" sz="1200" dirty="0"/>
              <a:t>*Mortality data for 2018 and 2019 from publicly available data from the CT Office of the Medical Examiner (available at </a:t>
            </a:r>
            <a:r>
              <a:rPr lang="en-US" sz="1200" dirty="0">
                <a:hlinkClick r:id="rId4"/>
              </a:rPr>
              <a:t>https://portal.ct.gov/OCME/Statistics</a:t>
            </a:r>
            <a:r>
              <a:rPr lang="en-US" sz="1200" dirty="0"/>
              <a:t>). Data for 2020 is </a:t>
            </a:r>
            <a:r>
              <a:rPr lang="en-US" sz="1200" u="sng" dirty="0"/>
              <a:t>provisional and subject to change</a:t>
            </a:r>
            <a:r>
              <a:rPr lang="en-US" sz="1200" dirty="0"/>
              <a:t>, and was obtained from </a:t>
            </a:r>
            <a:r>
              <a:rPr lang="en-US" sz="1200" dirty="0">
                <a:hlinkClick r:id="rId5"/>
              </a:rPr>
              <a:t>https://portal.ct.gov/-/media/DPH/Injury-Prevention/Opioid-Overdose-Data/August-2020-and-2019-Drug-Overdose-Deaths-Monthly-Report_Updated-9-17-2020.pdf</a:t>
            </a:r>
            <a:endParaRPr lang="en-US" sz="1200" dirty="0"/>
          </a:p>
        </p:txBody>
      </p:sp>
      <p:cxnSp>
        <p:nvCxnSpPr>
          <p:cNvPr id="18" name="Straight Arrow Connector 17">
            <a:extLst>
              <a:ext uri="{FF2B5EF4-FFF2-40B4-BE49-F238E27FC236}">
                <a16:creationId xmlns:a16="http://schemas.microsoft.com/office/drawing/2014/main" id="{D34946CA-D3A5-4A4E-B13D-45CCB88E448A}"/>
              </a:ext>
            </a:extLst>
          </p:cNvPr>
          <p:cNvCxnSpPr/>
          <p:nvPr/>
        </p:nvCxnSpPr>
        <p:spPr>
          <a:xfrm>
            <a:off x="9611284" y="2099462"/>
            <a:ext cx="10888" cy="286682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Speech Bubble: Rectangle 18">
            <a:extLst>
              <a:ext uri="{FF2B5EF4-FFF2-40B4-BE49-F238E27FC236}">
                <a16:creationId xmlns:a16="http://schemas.microsoft.com/office/drawing/2014/main" id="{FBCBCBEB-DCB4-4973-9815-5CEF677C50C7}"/>
              </a:ext>
            </a:extLst>
          </p:cNvPr>
          <p:cNvSpPr/>
          <p:nvPr/>
        </p:nvSpPr>
        <p:spPr>
          <a:xfrm>
            <a:off x="10029139" y="964097"/>
            <a:ext cx="2076722" cy="1321941"/>
          </a:xfrm>
          <a:prstGeom prst="wedgeRect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n-US" sz="1200" dirty="0">
                <a:solidFill>
                  <a:schemeClr val="tx1"/>
                </a:solidFill>
              </a:rPr>
              <a:t>From Jan-Jul 2020, there were 802 confirmed overdose deaths (with possible additional deaths pending confirmation)</a:t>
            </a:r>
          </a:p>
          <a:p>
            <a:pPr marL="171450" indent="-171450" algn="ctr">
              <a:buFont typeface="Arial" panose="020B0604020202020204" pitchFamily="34" charset="0"/>
              <a:buChar char="•"/>
            </a:pPr>
            <a:r>
              <a:rPr lang="en-US" sz="1200" dirty="0">
                <a:solidFill>
                  <a:schemeClr val="tx1"/>
                </a:solidFill>
              </a:rPr>
              <a:t>+20% compared to Jan-Jul 2019 (n=667)</a:t>
            </a:r>
          </a:p>
        </p:txBody>
      </p:sp>
      <p:sp>
        <p:nvSpPr>
          <p:cNvPr id="21" name="TextBox 20">
            <a:extLst>
              <a:ext uri="{FF2B5EF4-FFF2-40B4-BE49-F238E27FC236}">
                <a16:creationId xmlns:a16="http://schemas.microsoft.com/office/drawing/2014/main" id="{E01354D1-943A-4411-97EA-DF09684C24C0}"/>
              </a:ext>
            </a:extLst>
          </p:cNvPr>
          <p:cNvSpPr txBox="1"/>
          <p:nvPr/>
        </p:nvSpPr>
        <p:spPr>
          <a:xfrm>
            <a:off x="9899779" y="3503029"/>
            <a:ext cx="2206081" cy="1200329"/>
          </a:xfrm>
          <a:prstGeom prst="rect">
            <a:avLst/>
          </a:prstGeom>
          <a:noFill/>
        </p:spPr>
        <p:txBody>
          <a:bodyPr wrap="square" rtlCol="0">
            <a:spAutoFit/>
          </a:bodyPr>
          <a:lstStyle/>
          <a:p>
            <a:pPr algn="ctr"/>
            <a:r>
              <a:rPr lang="en-US" dirty="0"/>
              <a:t>There were 770 overdose deaths in the 7-m period of Jun-Dec 2019 (+15%)</a:t>
            </a:r>
          </a:p>
        </p:txBody>
      </p:sp>
      <p:pic>
        <p:nvPicPr>
          <p:cNvPr id="9" name="Picture 8"/>
          <p:cNvPicPr>
            <a:picLocks noChangeAspect="1"/>
          </p:cNvPicPr>
          <p:nvPr/>
        </p:nvPicPr>
        <p:blipFill>
          <a:blip r:embed="rId6"/>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3073229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498F3E6-B2A2-406B-BC31-11B5CF379E26}" type="slidenum">
              <a:rPr lang="en-US" smtClean="0"/>
              <a:t>31</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815469478"/>
              </p:ext>
            </p:extLst>
          </p:nvPr>
        </p:nvGraphicFramePr>
        <p:xfrm>
          <a:off x="351130" y="1053389"/>
          <a:ext cx="11331244" cy="510207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E743FDC7-8265-443C-8E3E-50D50F55C375}"/>
              </a:ext>
            </a:extLst>
          </p:cNvPr>
          <p:cNvSpPr txBox="1">
            <a:spLocks/>
          </p:cNvSpPr>
          <p:nvPr/>
        </p:nvSpPr>
        <p:spPr>
          <a:xfrm>
            <a:off x="575708" y="137940"/>
            <a:ext cx="10515600" cy="80688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solidFill>
                  <a:srgbClr val="002060"/>
                </a:solidFill>
                <a:latin typeface="+mn-lt"/>
              </a:rPr>
              <a:t>Substance Use Treatment Admissions by Month: </a:t>
            </a:r>
          </a:p>
          <a:p>
            <a:pPr algn="ctr"/>
            <a:r>
              <a:rPr lang="en-US" sz="2800" dirty="0" smtClean="0">
                <a:solidFill>
                  <a:srgbClr val="002060"/>
                </a:solidFill>
                <a:latin typeface="+mn-lt"/>
              </a:rPr>
              <a:t>Connecticut, January 2018 - May 2020</a:t>
            </a:r>
            <a:endParaRPr lang="en-US" sz="2800" dirty="0">
              <a:solidFill>
                <a:srgbClr val="002060"/>
              </a:solidFill>
              <a:latin typeface="+mn-lt"/>
            </a:endParaRPr>
          </a:p>
        </p:txBody>
      </p:sp>
      <p:pic>
        <p:nvPicPr>
          <p:cNvPr id="6" name="Picture 5"/>
          <p:cNvPicPr>
            <a:picLocks noChangeAspect="1"/>
          </p:cNvPicPr>
          <p:nvPr/>
        </p:nvPicPr>
        <p:blipFill>
          <a:blip r:embed="rId3"/>
          <a:stretch>
            <a:fillRect/>
          </a:stretch>
        </p:blipFill>
        <p:spPr>
          <a:xfrm>
            <a:off x="11091308" y="137941"/>
            <a:ext cx="929995" cy="495105"/>
          </a:xfrm>
          <a:prstGeom prst="rect">
            <a:avLst/>
          </a:prstGeom>
        </p:spPr>
      </p:pic>
      <p:sp>
        <p:nvSpPr>
          <p:cNvPr id="7" name="TextBox 6"/>
          <p:cNvSpPr txBox="1"/>
          <p:nvPr/>
        </p:nvSpPr>
        <p:spPr>
          <a:xfrm>
            <a:off x="546100" y="6356350"/>
            <a:ext cx="4711700" cy="338554"/>
          </a:xfrm>
          <a:prstGeom prst="rect">
            <a:avLst/>
          </a:prstGeom>
          <a:noFill/>
        </p:spPr>
        <p:txBody>
          <a:bodyPr wrap="square" rtlCol="0">
            <a:spAutoFit/>
          </a:bodyPr>
          <a:lstStyle/>
          <a:p>
            <a:r>
              <a:rPr lang="en-US" sz="1600" b="1" dirty="0">
                <a:solidFill>
                  <a:srgbClr val="002060"/>
                </a:solidFill>
              </a:rPr>
              <a:t>Source: </a:t>
            </a:r>
            <a:r>
              <a:rPr lang="en-US" sz="1600" b="1" dirty="0" smtClean="0">
                <a:solidFill>
                  <a:srgbClr val="002060"/>
                </a:solidFill>
              </a:rPr>
              <a:t>DMHAS</a:t>
            </a:r>
            <a:endParaRPr lang="en-US" sz="1600" b="1" dirty="0">
              <a:solidFill>
                <a:srgbClr val="002060"/>
              </a:solidFill>
            </a:endParaRPr>
          </a:p>
        </p:txBody>
      </p:sp>
      <p:sp>
        <p:nvSpPr>
          <p:cNvPr id="8" name="Rectangle 7">
            <a:extLst>
              <a:ext uri="{FF2B5EF4-FFF2-40B4-BE49-F238E27FC236}">
                <a16:creationId xmlns:a16="http://schemas.microsoft.com/office/drawing/2014/main" id="{FE3E0A8F-A7FA-472C-B79B-38AB058AFB25}"/>
              </a:ext>
            </a:extLst>
          </p:cNvPr>
          <p:cNvSpPr/>
          <p:nvPr/>
        </p:nvSpPr>
        <p:spPr>
          <a:xfrm>
            <a:off x="1128249" y="6104351"/>
            <a:ext cx="4123072" cy="25199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t>2018</a:t>
            </a:r>
          </a:p>
        </p:txBody>
      </p:sp>
      <p:sp>
        <p:nvSpPr>
          <p:cNvPr id="9" name="Rectangle 8">
            <a:extLst>
              <a:ext uri="{FF2B5EF4-FFF2-40B4-BE49-F238E27FC236}">
                <a16:creationId xmlns:a16="http://schemas.microsoft.com/office/drawing/2014/main" id="{F2170D2F-8328-4C5F-B43A-E3D9CB36989C}"/>
              </a:ext>
            </a:extLst>
          </p:cNvPr>
          <p:cNvSpPr/>
          <p:nvPr/>
        </p:nvSpPr>
        <p:spPr>
          <a:xfrm>
            <a:off x="5323866" y="6104351"/>
            <a:ext cx="4054220" cy="251998"/>
          </a:xfrm>
          <a:prstGeom prst="rect">
            <a:avLst/>
          </a:prstGeom>
          <a:solidFill>
            <a:srgbClr val="C20EC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t>2019</a:t>
            </a:r>
          </a:p>
        </p:txBody>
      </p:sp>
      <p:sp>
        <p:nvSpPr>
          <p:cNvPr id="10" name="Rectangle 9">
            <a:extLst>
              <a:ext uri="{FF2B5EF4-FFF2-40B4-BE49-F238E27FC236}">
                <a16:creationId xmlns:a16="http://schemas.microsoft.com/office/drawing/2014/main" id="{DCEDB04D-63FB-4378-9F21-850C256DC2F8}"/>
              </a:ext>
            </a:extLst>
          </p:cNvPr>
          <p:cNvSpPr/>
          <p:nvPr/>
        </p:nvSpPr>
        <p:spPr>
          <a:xfrm>
            <a:off x="9450631" y="6104351"/>
            <a:ext cx="2049474" cy="251998"/>
          </a:xfrm>
          <a:prstGeom prst="rect">
            <a:avLst/>
          </a:prstGeom>
          <a:solidFill>
            <a:srgbClr val="E3A3F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t>2020 </a:t>
            </a:r>
            <a:endParaRPr lang="en-US" sz="1400" b="1" baseline="30000" dirty="0"/>
          </a:p>
        </p:txBody>
      </p:sp>
      <p:cxnSp>
        <p:nvCxnSpPr>
          <p:cNvPr id="11" name="Straight Arrow Connector 10">
            <a:extLst>
              <a:ext uri="{FF2B5EF4-FFF2-40B4-BE49-F238E27FC236}">
                <a16:creationId xmlns:a16="http://schemas.microsoft.com/office/drawing/2014/main" id="{D34946CA-D3A5-4A4E-B13D-45CCB88E448A}"/>
              </a:ext>
            </a:extLst>
          </p:cNvPr>
          <p:cNvCxnSpPr/>
          <p:nvPr/>
        </p:nvCxnSpPr>
        <p:spPr>
          <a:xfrm>
            <a:off x="10377038" y="1528877"/>
            <a:ext cx="0" cy="409068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
            <a:extLst>
              <a:ext uri="{FF2B5EF4-FFF2-40B4-BE49-F238E27FC236}">
                <a16:creationId xmlns:a16="http://schemas.microsoft.com/office/drawing/2014/main" id="{EAE73DA7-3029-4F68-B646-60E6A9F8DB12}"/>
              </a:ext>
            </a:extLst>
          </p:cNvPr>
          <p:cNvSpPr txBox="1"/>
          <p:nvPr/>
        </p:nvSpPr>
        <p:spPr>
          <a:xfrm>
            <a:off x="9979322" y="1188081"/>
            <a:ext cx="992091" cy="3407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C00000"/>
                </a:solidFill>
              </a:rPr>
              <a:t>COVID-19</a:t>
            </a:r>
            <a:r>
              <a:rPr lang="en-US" sz="1400" dirty="0"/>
              <a:t> </a:t>
            </a:r>
          </a:p>
        </p:txBody>
      </p:sp>
    </p:spTree>
    <p:extLst>
      <p:ext uri="{BB962C8B-B14F-4D97-AF65-F5344CB8AC3E}">
        <p14:creationId xmlns:p14="http://schemas.microsoft.com/office/powerpoint/2010/main" val="2179437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0631" y="1443648"/>
            <a:ext cx="10515600" cy="4136537"/>
          </a:xfrm>
        </p:spPr>
        <p:txBody>
          <a:bodyPr>
            <a:normAutofit fontScale="90000"/>
          </a:bodyPr>
          <a:lstStyle/>
          <a:p>
            <a:pPr algn="ct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For more information, contact Jane Ungemack: </a:t>
            </a:r>
            <a:r>
              <a:rPr lang="en-US" b="1" dirty="0">
                <a:solidFill>
                  <a:srgbClr val="002060"/>
                </a:solidFill>
                <a:effectLst>
                  <a:outerShdw blurRad="38100" dist="38100" dir="2700000" algn="tl">
                    <a:srgbClr val="000000">
                      <a:alpha val="43137"/>
                    </a:srgbClr>
                  </a:outerShdw>
                </a:effectLst>
                <a:hlinkClick r:id="rId2"/>
              </a:rPr>
              <a:t>ungemack@uchc.edu</a:t>
            </a: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or visit the SEOW Prevention Data Portal at </a:t>
            </a:r>
            <a:r>
              <a:rPr lang="en-US" dirty="0">
                <a:effectLst>
                  <a:outerShdw blurRad="38100" dist="38100" dir="2700000" algn="tl">
                    <a:srgbClr val="000000">
                      <a:alpha val="43137"/>
                    </a:srgbClr>
                  </a:outerShdw>
                </a:effectLst>
                <a:hlinkClick r:id="rId3"/>
              </a:rPr>
              <a:t>https://preventionportal.ctdata.org/</a:t>
            </a: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endParaRPr lang="en-US" b="1" dirty="0">
              <a:solidFill>
                <a:srgbClr val="00206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C498F3E6-B2A2-406B-BC31-11B5CF379E26}" type="slidenum">
              <a:rPr lang="en-US" smtClean="0"/>
              <a:t>32</a:t>
            </a:fld>
            <a:endParaRPr lang="en-US"/>
          </a:p>
        </p:txBody>
      </p:sp>
      <p:pic>
        <p:nvPicPr>
          <p:cNvPr id="4" name="Picture 3">
            <a:extLst>
              <a:ext uri="{FF2B5EF4-FFF2-40B4-BE49-F238E27FC236}">
                <a16:creationId xmlns:a16="http://schemas.microsoft.com/office/drawing/2014/main" id="{2312A1A4-09EF-4294-A26B-1C7ABC91A200}"/>
              </a:ext>
            </a:extLst>
          </p:cNvPr>
          <p:cNvPicPr>
            <a:picLocks noChangeAspect="1"/>
          </p:cNvPicPr>
          <p:nvPr/>
        </p:nvPicPr>
        <p:blipFill>
          <a:blip r:embed="rId4"/>
          <a:stretch>
            <a:fillRect/>
          </a:stretch>
        </p:blipFill>
        <p:spPr>
          <a:xfrm>
            <a:off x="4946285" y="5331908"/>
            <a:ext cx="1924291" cy="10244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620" y="386218"/>
            <a:ext cx="927025" cy="778304"/>
          </a:xfrm>
          <a:prstGeom prst="rect">
            <a:avLst/>
          </a:prstGeom>
        </p:spPr>
      </p:pic>
      <p:pic>
        <p:nvPicPr>
          <p:cNvPr id="6" name="Picture 5"/>
          <p:cNvPicPr>
            <a:picLocks noChangeAspect="1"/>
          </p:cNvPicPr>
          <p:nvPr/>
        </p:nvPicPr>
        <p:blipFill>
          <a:blip r:embed="rId6"/>
          <a:stretch>
            <a:fillRect/>
          </a:stretch>
        </p:blipFill>
        <p:spPr>
          <a:xfrm>
            <a:off x="10219116" y="387972"/>
            <a:ext cx="1453454" cy="559021"/>
          </a:xfrm>
          <a:prstGeom prst="rect">
            <a:avLst/>
          </a:prstGeom>
        </p:spPr>
      </p:pic>
    </p:spTree>
    <p:extLst>
      <p:ext uri="{BB962C8B-B14F-4D97-AF65-F5344CB8AC3E}">
        <p14:creationId xmlns:p14="http://schemas.microsoft.com/office/powerpoint/2010/main" val="16968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152400"/>
            <a:ext cx="9402408" cy="1190626"/>
          </a:xfrm>
          <a:noFill/>
        </p:spPr>
        <p:txBody>
          <a:bodyPr>
            <a:noAutofit/>
          </a:bodyPr>
          <a:lstStyle/>
          <a:p>
            <a:pPr algn="ctr"/>
            <a:r>
              <a:rPr lang="en-US" sz="2800" dirty="0">
                <a:solidFill>
                  <a:srgbClr val="002060"/>
                </a:solidFill>
                <a:latin typeface="+mn-lt"/>
                <a:cs typeface="Arial" panose="020B0604020202020204" pitchFamily="34" charset="0"/>
              </a:rPr>
              <a:t>Percent of High School Students Reporting Past 30-Day Alcohol Use and Binge Drinking: Connecticut, 2005-2019</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01455665"/>
              </p:ext>
            </p:extLst>
          </p:nvPr>
        </p:nvGraphicFramePr>
        <p:xfrm>
          <a:off x="376748" y="1200644"/>
          <a:ext cx="11362967" cy="5375253"/>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3">
            <a:extLst>
              <a:ext uri="{FF2B5EF4-FFF2-40B4-BE49-F238E27FC236}">
                <a16:creationId xmlns:a16="http://schemas.microsoft.com/office/drawing/2014/main" id="{6193AAB4-AA4F-43FF-8782-1C47EE178D07}"/>
              </a:ext>
            </a:extLst>
          </p:cNvPr>
          <p:cNvSpPr>
            <a:spLocks noGrp="1"/>
          </p:cNvSpPr>
          <p:nvPr/>
        </p:nvSpPr>
        <p:spPr>
          <a:xfrm>
            <a:off x="476250" y="6315075"/>
            <a:ext cx="21988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CSHS (CT YRBS)</a:t>
            </a:r>
          </a:p>
        </p:txBody>
      </p:sp>
      <p:pic>
        <p:nvPicPr>
          <p:cNvPr id="8" name="Picture 7">
            <a:extLst>
              <a:ext uri="{FF2B5EF4-FFF2-40B4-BE49-F238E27FC236}">
                <a16:creationId xmlns:a16="http://schemas.microsoft.com/office/drawing/2014/main" id="{89BF5960-A2F4-44E5-B0D6-EDC21D86756A}"/>
              </a:ext>
            </a:extLst>
          </p:cNvPr>
          <p:cNvPicPr>
            <a:picLocks noChangeAspect="1"/>
          </p:cNvPicPr>
          <p:nvPr/>
        </p:nvPicPr>
        <p:blipFill>
          <a:blip r:embed="rId4"/>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20573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5EC5BE-F986-4E5E-888D-AB913A451EB2}"/>
              </a:ext>
            </a:extLst>
          </p:cNvPr>
          <p:cNvSpPr>
            <a:spLocks noGrp="1"/>
          </p:cNvSpPr>
          <p:nvPr>
            <p:ph type="sldNum" sz="quarter" idx="12"/>
          </p:nvPr>
        </p:nvSpPr>
        <p:spPr/>
        <p:txBody>
          <a:bodyPr/>
          <a:lstStyle/>
          <a:p>
            <a:fld id="{C498F3E6-B2A2-406B-BC31-11B5CF379E26}"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5" name="Chart 4">
            <a:extLst>
              <a:ext uri="{FF2B5EF4-FFF2-40B4-BE49-F238E27FC236}">
                <a16:creationId xmlns:a16="http://schemas.microsoft.com/office/drawing/2014/main" id="{7C168AD7-8CAB-4D02-9F04-237F6C8C21BC}"/>
              </a:ext>
            </a:extLst>
          </p:cNvPr>
          <p:cNvGraphicFramePr/>
          <p:nvPr/>
        </p:nvGraphicFramePr>
        <p:xfrm>
          <a:off x="622999" y="719666"/>
          <a:ext cx="11104662" cy="551331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95DA2A9F-457E-4EDA-B748-F87839DB7879}"/>
              </a:ext>
            </a:extLst>
          </p:cNvPr>
          <p:cNvSpPr txBox="1">
            <a:spLocks/>
          </p:cNvSpPr>
          <p:nvPr/>
        </p:nvSpPr>
        <p:spPr>
          <a:xfrm>
            <a:off x="464339" y="176402"/>
            <a:ext cx="10713030" cy="719666"/>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Calibri" panose="020F0502020204030204" pitchFamily="34" charset="0"/>
              </a:rPr>
              <a:t>Past Month Tobacco Product Use by Age Group, </a:t>
            </a:r>
            <a:r>
              <a:rPr lang="en-US" sz="3000" dirty="0" smtClean="0">
                <a:solidFill>
                  <a:srgbClr val="002060"/>
                </a:solidFill>
                <a:latin typeface="Calibri" panose="020F0502020204030204" pitchFamily="34" charset="0"/>
              </a:rPr>
              <a:t>Connecticut, 2008-2018</a:t>
            </a:r>
            <a:endParaRPr lang="en-US" sz="3000" dirty="0">
              <a:solidFill>
                <a:srgbClr val="002060"/>
              </a:solidFill>
              <a:latin typeface="Calibri" panose="020F0502020204030204" pitchFamily="34" charset="0"/>
            </a:endParaRPr>
          </a:p>
        </p:txBody>
      </p:sp>
      <p:pic>
        <p:nvPicPr>
          <p:cNvPr id="7" name="Picture 6">
            <a:extLst>
              <a:ext uri="{FF2B5EF4-FFF2-40B4-BE49-F238E27FC236}">
                <a16:creationId xmlns:a16="http://schemas.microsoft.com/office/drawing/2014/main" id="{379E2594-E7FB-4B6C-9C84-B8E784C59734}"/>
              </a:ext>
            </a:extLst>
          </p:cNvPr>
          <p:cNvPicPr>
            <a:picLocks noChangeAspect="1"/>
          </p:cNvPicPr>
          <p:nvPr/>
        </p:nvPicPr>
        <p:blipFill>
          <a:blip r:embed="rId3"/>
          <a:stretch>
            <a:fillRect/>
          </a:stretch>
        </p:blipFill>
        <p:spPr>
          <a:xfrm>
            <a:off x="11091308" y="137941"/>
            <a:ext cx="929995" cy="495105"/>
          </a:xfrm>
          <a:prstGeom prst="rect">
            <a:avLst/>
          </a:prstGeom>
        </p:spPr>
      </p:pic>
      <p:sp>
        <p:nvSpPr>
          <p:cNvPr id="9" name="Rectangle 8">
            <a:extLst>
              <a:ext uri="{FF2B5EF4-FFF2-40B4-BE49-F238E27FC236}">
                <a16:creationId xmlns:a16="http://schemas.microsoft.com/office/drawing/2014/main" id="{A5016C07-02C6-45C7-B9CC-DED6D4E6AAEF}"/>
              </a:ext>
            </a:extLst>
          </p:cNvPr>
          <p:cNvSpPr/>
          <p:nvPr/>
        </p:nvSpPr>
        <p:spPr>
          <a:xfrm>
            <a:off x="230232" y="6232977"/>
            <a:ext cx="8427885" cy="276999"/>
          </a:xfrm>
          <a:prstGeom prst="rect">
            <a:avLst/>
          </a:prstGeom>
        </p:spPr>
        <p:txBody>
          <a:bodyPr wrap="none">
            <a:spAutoFit/>
          </a:bodyPr>
          <a:lstStyle/>
          <a:p>
            <a:pPr>
              <a:defRPr/>
            </a:pPr>
            <a:r>
              <a:rPr lang="en-US" sz="1200" dirty="0">
                <a:solidFill>
                  <a:srgbClr val="002060"/>
                </a:solidFill>
              </a:rPr>
              <a:t>Note: Tobacco product use includes cigarettes, smokeless tobacco (i.e., snuff, dip, chewing tobacco, or snus), cigars, or pipe tobacco.</a:t>
            </a:r>
          </a:p>
        </p:txBody>
      </p:sp>
      <p:sp>
        <p:nvSpPr>
          <p:cNvPr id="10" name="Slide Number Placeholder 3">
            <a:extLst>
              <a:ext uri="{FF2B5EF4-FFF2-40B4-BE49-F238E27FC236}">
                <a16:creationId xmlns:a16="http://schemas.microsoft.com/office/drawing/2014/main" id="{AEC6A225-E4DB-470E-981D-F8790CD0DC66}"/>
              </a:ext>
            </a:extLst>
          </p:cNvPr>
          <p:cNvSpPr>
            <a:spLocks noGrp="1"/>
          </p:cNvSpPr>
          <p:nvPr/>
        </p:nvSpPr>
        <p:spPr>
          <a:xfrm>
            <a:off x="230232" y="6495999"/>
            <a:ext cx="1529712" cy="276999"/>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sz="1600" dirty="0">
                <a:solidFill>
                  <a:srgbClr val="002060"/>
                </a:solidFill>
              </a:rPr>
              <a:t>Source: </a:t>
            </a:r>
            <a:r>
              <a:rPr lang="en-US" sz="1600" b="1" dirty="0">
                <a:solidFill>
                  <a:srgbClr val="002060"/>
                </a:solidFill>
              </a:rPr>
              <a:t>NSDUH</a:t>
            </a:r>
          </a:p>
        </p:txBody>
      </p:sp>
    </p:spTree>
    <p:extLst>
      <p:ext uri="{BB962C8B-B14F-4D97-AF65-F5344CB8AC3E}">
        <p14:creationId xmlns:p14="http://schemas.microsoft.com/office/powerpoint/2010/main" val="94527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8207569"/>
              </p:ext>
            </p:extLst>
          </p:nvPr>
        </p:nvGraphicFramePr>
        <p:xfrm>
          <a:off x="369455" y="633046"/>
          <a:ext cx="11249890" cy="55436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429701BE-C0AF-492A-B66F-D7EBFEEEB658}"/>
              </a:ext>
            </a:extLst>
          </p:cNvPr>
          <p:cNvPicPr>
            <a:picLocks noChangeAspect="1"/>
          </p:cNvPicPr>
          <p:nvPr/>
        </p:nvPicPr>
        <p:blipFill>
          <a:blip r:embed="rId3"/>
          <a:stretch>
            <a:fillRect/>
          </a:stretch>
        </p:blipFill>
        <p:spPr>
          <a:xfrm>
            <a:off x="11091308" y="137941"/>
            <a:ext cx="929995" cy="495105"/>
          </a:xfrm>
          <a:prstGeom prst="rect">
            <a:avLst/>
          </a:prstGeom>
        </p:spPr>
      </p:pic>
      <p:sp>
        <p:nvSpPr>
          <p:cNvPr id="4" name="TextBox 3">
            <a:extLst>
              <a:ext uri="{FF2B5EF4-FFF2-40B4-BE49-F238E27FC236}">
                <a16:creationId xmlns:a16="http://schemas.microsoft.com/office/drawing/2014/main" id="{06F2703C-EBF6-447E-A4A8-BBD778093AD5}"/>
              </a:ext>
            </a:extLst>
          </p:cNvPr>
          <p:cNvSpPr txBox="1"/>
          <p:nvPr/>
        </p:nvSpPr>
        <p:spPr>
          <a:xfrm>
            <a:off x="2447636" y="36945"/>
            <a:ext cx="7693891" cy="984885"/>
          </a:xfrm>
          <a:prstGeom prst="rect">
            <a:avLst/>
          </a:prstGeom>
          <a:noFill/>
        </p:spPr>
        <p:txBody>
          <a:bodyPr wrap="square" rtlCol="0">
            <a:spAutoFit/>
          </a:bodyPr>
          <a:lstStyle/>
          <a:p>
            <a:pPr algn="ctr"/>
            <a:r>
              <a:rPr lang="en-US" sz="2800" dirty="0">
                <a:solidFill>
                  <a:srgbClr val="002060"/>
                </a:solidFill>
              </a:rPr>
              <a:t>Tobacco Sales to Youth in Connecticut: </a:t>
            </a:r>
          </a:p>
          <a:p>
            <a:pPr algn="ctr"/>
            <a:r>
              <a:rPr lang="en-US" sz="2800" dirty="0">
                <a:solidFill>
                  <a:srgbClr val="002060"/>
                </a:solidFill>
              </a:rPr>
              <a:t>SYNAR, CDC &amp; DMHAS, </a:t>
            </a:r>
            <a:r>
              <a:rPr lang="en-US" sz="3000" dirty="0">
                <a:solidFill>
                  <a:srgbClr val="002060"/>
                </a:solidFill>
              </a:rPr>
              <a:t>2008-2018</a:t>
            </a:r>
          </a:p>
        </p:txBody>
      </p:sp>
    </p:spTree>
    <p:extLst>
      <p:ext uri="{BB962C8B-B14F-4D97-AF65-F5344CB8AC3E}">
        <p14:creationId xmlns:p14="http://schemas.microsoft.com/office/powerpoint/2010/main" val="266515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F0038-9F28-47D0-A0BA-C15AFB7FAFF2}"/>
              </a:ext>
            </a:extLst>
          </p:cNvPr>
          <p:cNvSpPr txBox="1">
            <a:spLocks/>
          </p:cNvSpPr>
          <p:nvPr/>
        </p:nvSpPr>
        <p:spPr>
          <a:xfrm>
            <a:off x="552450" y="72110"/>
            <a:ext cx="10042265" cy="1328673"/>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smtClean="0">
                <a:solidFill>
                  <a:srgbClr val="002060"/>
                </a:solidFill>
                <a:latin typeface="+mn-lt"/>
                <a:cs typeface="Arial" panose="020B0604020202020204" pitchFamily="34" charset="0"/>
              </a:rPr>
              <a:t>Percent </a:t>
            </a:r>
            <a:r>
              <a:rPr lang="en-US" sz="3000" dirty="0">
                <a:solidFill>
                  <a:srgbClr val="002060"/>
                </a:solidFill>
                <a:latin typeface="+mn-lt"/>
                <a:cs typeface="Arial" panose="020B0604020202020204" pitchFamily="34" charset="0"/>
              </a:rPr>
              <a:t>of High School Students Reporting Past 30-Day Use of Electronic Vapor Products vs. Cigarettes: </a:t>
            </a:r>
          </a:p>
          <a:p>
            <a:pPr algn="ctr"/>
            <a:r>
              <a:rPr lang="en-US" sz="3000" dirty="0" smtClean="0">
                <a:solidFill>
                  <a:srgbClr val="002060"/>
                </a:solidFill>
                <a:latin typeface="+mn-lt"/>
                <a:cs typeface="Arial" panose="020B0604020202020204" pitchFamily="34" charset="0"/>
              </a:rPr>
              <a:t>Connecticut, </a:t>
            </a:r>
            <a:r>
              <a:rPr lang="en-US" sz="3000" dirty="0">
                <a:solidFill>
                  <a:srgbClr val="002060"/>
                </a:solidFill>
                <a:latin typeface="+mn-lt"/>
                <a:cs typeface="Arial" panose="020B0604020202020204" pitchFamily="34" charset="0"/>
              </a:rPr>
              <a:t>2011-2019</a:t>
            </a:r>
          </a:p>
        </p:txBody>
      </p:sp>
      <p:pic>
        <p:nvPicPr>
          <p:cNvPr id="5" name="Picture 4">
            <a:extLst>
              <a:ext uri="{FF2B5EF4-FFF2-40B4-BE49-F238E27FC236}">
                <a16:creationId xmlns:a16="http://schemas.microsoft.com/office/drawing/2014/main" id="{5B5ECC5A-FCBA-459A-838D-FF60480373AB}"/>
              </a:ext>
            </a:extLst>
          </p:cNvPr>
          <p:cNvPicPr>
            <a:picLocks noChangeAspect="1"/>
          </p:cNvPicPr>
          <p:nvPr/>
        </p:nvPicPr>
        <p:blipFill>
          <a:blip r:embed="rId2"/>
          <a:stretch>
            <a:fillRect/>
          </a:stretch>
        </p:blipFill>
        <p:spPr>
          <a:xfrm>
            <a:off x="11091308" y="137941"/>
            <a:ext cx="929995" cy="495105"/>
          </a:xfrm>
          <a:prstGeom prst="rect">
            <a:avLst/>
          </a:prstGeom>
        </p:spPr>
      </p:pic>
      <p:graphicFrame>
        <p:nvGraphicFramePr>
          <p:cNvPr id="8" name="Chart 7">
            <a:extLst>
              <a:ext uri="{FF2B5EF4-FFF2-40B4-BE49-F238E27FC236}">
                <a16:creationId xmlns:a16="http://schemas.microsoft.com/office/drawing/2014/main" id="{F289AAE6-7A92-45FC-B2D2-6867EBC14CCC}"/>
              </a:ext>
            </a:extLst>
          </p:cNvPr>
          <p:cNvGraphicFramePr/>
          <p:nvPr>
            <p:extLst>
              <p:ext uri="{D42A27DB-BD31-4B8C-83A1-F6EECF244321}">
                <p14:modId xmlns:p14="http://schemas.microsoft.com/office/powerpoint/2010/main" val="2471574920"/>
              </p:ext>
            </p:extLst>
          </p:nvPr>
        </p:nvGraphicFramePr>
        <p:xfrm>
          <a:off x="552450" y="1104901"/>
          <a:ext cx="10801350" cy="5133974"/>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3">
            <a:extLst>
              <a:ext uri="{FF2B5EF4-FFF2-40B4-BE49-F238E27FC236}">
                <a16:creationId xmlns:a16="http://schemas.microsoft.com/office/drawing/2014/main" id="{DBF91E5E-A7AC-40D1-ABF1-BFC36E83B464}"/>
              </a:ext>
            </a:extLst>
          </p:cNvPr>
          <p:cNvSpPr>
            <a:spLocks noGrp="1"/>
          </p:cNvSpPr>
          <p:nvPr/>
        </p:nvSpPr>
        <p:spPr>
          <a:xfrm>
            <a:off x="263813" y="6094599"/>
            <a:ext cx="2771775"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mn-cs"/>
              </a:rPr>
              <a:t>Source: CSHS (CT YRBS</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rPr>
              <a:t>)</a:t>
            </a:r>
          </a:p>
        </p:txBody>
      </p:sp>
      <p:sp>
        <p:nvSpPr>
          <p:cNvPr id="7" name="Slide Number Placeholder 3">
            <a:extLst>
              <a:ext uri="{FF2B5EF4-FFF2-40B4-BE49-F238E27FC236}">
                <a16:creationId xmlns:a16="http://schemas.microsoft.com/office/drawing/2014/main" id="{48F36B50-A142-4431-B8C5-98FAA1B0322B}"/>
              </a:ext>
            </a:extLst>
          </p:cNvPr>
          <p:cNvSpPr>
            <a:spLocks noGrp="1"/>
          </p:cNvSpPr>
          <p:nvPr/>
        </p:nvSpPr>
        <p:spPr>
          <a:xfrm>
            <a:off x="263813" y="6331465"/>
            <a:ext cx="11307798" cy="52653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02060"/>
                </a:solidFill>
                <a:effectLst/>
                <a:uLnTx/>
                <a:uFillTx/>
                <a:latin typeface="Calibri" panose="020F0502020204030204"/>
                <a:ea typeface="+mn-ea"/>
                <a:cs typeface="+mn-cs"/>
              </a:rPr>
              <a:t>Note: The language around electronic vapor products has changed over the years. In 2017 and earlier, the survey asked about current “e-cigarette” use rather than vapor products.</a:t>
            </a:r>
          </a:p>
        </p:txBody>
      </p:sp>
    </p:spTree>
    <p:extLst>
      <p:ext uri="{BB962C8B-B14F-4D97-AF65-F5344CB8AC3E}">
        <p14:creationId xmlns:p14="http://schemas.microsoft.com/office/powerpoint/2010/main" val="184789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498F3E6-B2A2-406B-BC31-11B5CF379E26}" type="slidenum">
              <a:rPr lang="en-US" smtClean="0">
                <a:solidFill>
                  <a:prstClr val="black">
                    <a:tint val="75000"/>
                  </a:prstClr>
                </a:solidFill>
              </a:rPr>
              <a:pPr/>
              <a:t>8</a:t>
            </a:fld>
            <a:endParaRPr lang="en-US">
              <a:solidFill>
                <a:prstClr val="black">
                  <a:tint val="75000"/>
                </a:prstClr>
              </a:solidFill>
            </a:endParaRPr>
          </a:p>
        </p:txBody>
      </p:sp>
      <p:graphicFrame>
        <p:nvGraphicFramePr>
          <p:cNvPr id="3" name="Chart 2">
            <a:extLst>
              <a:ext uri="{FF2B5EF4-FFF2-40B4-BE49-F238E27FC236}">
                <a16:creationId xmlns:a16="http://schemas.microsoft.com/office/drawing/2014/main" id="{00000000-0008-0000-0D00-000002000000}"/>
              </a:ext>
            </a:extLst>
          </p:cNvPr>
          <p:cNvGraphicFramePr/>
          <p:nvPr>
            <p:extLst>
              <p:ext uri="{D42A27DB-BD31-4B8C-83A1-F6EECF244321}">
                <p14:modId xmlns:p14="http://schemas.microsoft.com/office/powerpoint/2010/main" val="1795224695"/>
              </p:ext>
            </p:extLst>
          </p:nvPr>
        </p:nvGraphicFramePr>
        <p:xfrm>
          <a:off x="575708" y="1001110"/>
          <a:ext cx="10778091" cy="504346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46100" y="6356350"/>
            <a:ext cx="4711700" cy="338554"/>
          </a:xfrm>
          <a:prstGeom prst="rect">
            <a:avLst/>
          </a:prstGeom>
          <a:noFill/>
        </p:spPr>
        <p:txBody>
          <a:bodyPr wrap="square" rtlCol="0">
            <a:spAutoFit/>
          </a:bodyPr>
          <a:lstStyle/>
          <a:p>
            <a:pPr>
              <a:defRPr/>
            </a:pPr>
            <a:r>
              <a:rPr lang="en-US" sz="1600" b="1" dirty="0">
                <a:solidFill>
                  <a:srgbClr val="002060"/>
                </a:solidFill>
              </a:rPr>
              <a:t>Source: </a:t>
            </a:r>
            <a:r>
              <a:rPr lang="en-US" sz="1600" b="1" dirty="0" smtClean="0">
                <a:solidFill>
                  <a:srgbClr val="002060"/>
                </a:solidFill>
              </a:rPr>
              <a:t>Young Adults Statewide Survey</a:t>
            </a:r>
            <a:endParaRPr lang="en-US" sz="1600" b="1" dirty="0">
              <a:solidFill>
                <a:srgbClr val="002060"/>
              </a:solidFill>
            </a:endParaRP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Title 1">
            <a:extLst>
              <a:ext uri="{FF2B5EF4-FFF2-40B4-BE49-F238E27FC236}">
                <a16:creationId xmlns:a16="http://schemas.microsoft.com/office/drawing/2014/main" id="{E743FDC7-8265-443C-8E3E-50D50F55C375}"/>
              </a:ext>
            </a:extLst>
          </p:cNvPr>
          <p:cNvSpPr txBox="1">
            <a:spLocks/>
          </p:cNvSpPr>
          <p:nvPr/>
        </p:nvSpPr>
        <p:spPr>
          <a:xfrm>
            <a:off x="575708" y="137940"/>
            <a:ext cx="10515600" cy="80688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2800" dirty="0" smtClean="0">
                <a:solidFill>
                  <a:srgbClr val="002060"/>
                </a:solidFill>
                <a:latin typeface="Calibri"/>
              </a:rPr>
              <a:t>Substances Used by E-cigarette Users in Vaping Devices Reported by Young Adults 18-25:  Connecticut, 2020</a:t>
            </a:r>
            <a:endParaRPr lang="en-US" sz="2800" dirty="0">
              <a:solidFill>
                <a:srgbClr val="002060"/>
              </a:solidFill>
              <a:latin typeface="Calibri"/>
            </a:endParaRPr>
          </a:p>
        </p:txBody>
      </p:sp>
      <p:sp>
        <p:nvSpPr>
          <p:cNvPr id="7" name="Text Box 10"/>
          <p:cNvSpPr txBox="1"/>
          <p:nvPr/>
        </p:nvSpPr>
        <p:spPr>
          <a:xfrm>
            <a:off x="9266478" y="1256604"/>
            <a:ext cx="774700" cy="2857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1400" dirty="0">
                <a:solidFill>
                  <a:srgbClr val="002060"/>
                </a:solidFill>
                <a:ea typeface="Calibri" panose="020F0502020204030204" pitchFamily="34" charset="0"/>
                <a:cs typeface="Times New Roman" panose="02020603050405020304" pitchFamily="18" charset="0"/>
              </a:rPr>
              <a:t>N = 452</a:t>
            </a:r>
          </a:p>
        </p:txBody>
      </p:sp>
    </p:spTree>
    <p:extLst>
      <p:ext uri="{BB962C8B-B14F-4D97-AF65-F5344CB8AC3E}">
        <p14:creationId xmlns:p14="http://schemas.microsoft.com/office/powerpoint/2010/main" val="280714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extLst>
              <p:ext uri="{D42A27DB-BD31-4B8C-83A1-F6EECF244321}">
                <p14:modId xmlns:p14="http://schemas.microsoft.com/office/powerpoint/2010/main" val="2883390278"/>
              </p:ext>
            </p:extLst>
          </p:nvPr>
        </p:nvGraphicFramePr>
        <p:xfrm>
          <a:off x="357051" y="845242"/>
          <a:ext cx="11664252" cy="591414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A146645C-AEEF-48A8-9CF5-B07356400513}"/>
              </a:ext>
            </a:extLst>
          </p:cNvPr>
          <p:cNvPicPr>
            <a:picLocks noChangeAspect="1"/>
          </p:cNvPicPr>
          <p:nvPr/>
        </p:nvPicPr>
        <p:blipFill>
          <a:blip r:embed="rId3"/>
          <a:stretch>
            <a:fillRect/>
          </a:stretch>
        </p:blipFill>
        <p:spPr>
          <a:xfrm>
            <a:off x="11091308" y="137941"/>
            <a:ext cx="929995" cy="495105"/>
          </a:xfrm>
          <a:prstGeom prst="rect">
            <a:avLst/>
          </a:prstGeom>
        </p:spPr>
      </p:pic>
      <p:sp>
        <p:nvSpPr>
          <p:cNvPr id="2" name="TextBox 1">
            <a:extLst>
              <a:ext uri="{FF2B5EF4-FFF2-40B4-BE49-F238E27FC236}">
                <a16:creationId xmlns:a16="http://schemas.microsoft.com/office/drawing/2014/main" id="{DDDAC533-ED94-4D07-A9A0-73BAED6B222D}"/>
              </a:ext>
            </a:extLst>
          </p:cNvPr>
          <p:cNvSpPr txBox="1"/>
          <p:nvPr/>
        </p:nvSpPr>
        <p:spPr>
          <a:xfrm>
            <a:off x="2333896" y="0"/>
            <a:ext cx="7097486" cy="1015663"/>
          </a:xfrm>
          <a:prstGeom prst="rect">
            <a:avLst/>
          </a:prstGeom>
          <a:noFill/>
        </p:spPr>
        <p:txBody>
          <a:bodyPr wrap="square" rtlCol="0">
            <a:spAutoFit/>
          </a:bodyPr>
          <a:lstStyle/>
          <a:p>
            <a:pPr algn="ctr"/>
            <a:r>
              <a:rPr lang="en-US" sz="3000" dirty="0">
                <a:solidFill>
                  <a:srgbClr val="002060"/>
                </a:solidFill>
              </a:rPr>
              <a:t>Past Year Marijuana Use by Age Group:</a:t>
            </a:r>
          </a:p>
          <a:p>
            <a:pPr algn="ctr"/>
            <a:r>
              <a:rPr lang="en-US" sz="3000" dirty="0">
                <a:solidFill>
                  <a:srgbClr val="002060"/>
                </a:solidFill>
              </a:rPr>
              <a:t> CT vs. US, 2008-2018</a:t>
            </a:r>
          </a:p>
        </p:txBody>
      </p:sp>
      <p:sp>
        <p:nvSpPr>
          <p:cNvPr id="6" name="Slide Number Placeholder 3">
            <a:extLst>
              <a:ext uri="{FF2B5EF4-FFF2-40B4-BE49-F238E27FC236}">
                <a16:creationId xmlns:a16="http://schemas.microsoft.com/office/drawing/2014/main" id="{9862856C-C9E2-4DBA-9C6F-31A70DBAEDB8}"/>
              </a:ext>
            </a:extLst>
          </p:cNvPr>
          <p:cNvSpPr>
            <a:spLocks noGrp="1"/>
          </p:cNvSpPr>
          <p:nvPr/>
        </p:nvSpPr>
        <p:spPr>
          <a:xfrm>
            <a:off x="476250" y="6315075"/>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002060"/>
                </a:solidFill>
              </a:rPr>
              <a:t>Source: NSDUH, 2018</a:t>
            </a:r>
          </a:p>
        </p:txBody>
      </p:sp>
    </p:spTree>
    <p:extLst>
      <p:ext uri="{BB962C8B-B14F-4D97-AF65-F5344CB8AC3E}">
        <p14:creationId xmlns:p14="http://schemas.microsoft.com/office/powerpoint/2010/main" val="112536265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3334</TotalTime>
  <Words>2112</Words>
  <Application>Microsoft Office PowerPoint</Application>
  <PresentationFormat>Widescreen</PresentationFormat>
  <Paragraphs>205</Paragraphs>
  <Slides>32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Times New Roman</vt:lpstr>
      <vt:lpstr>1_Office Theme</vt:lpstr>
      <vt:lpstr>Trends in Substance Use in Connecticut and the Impacts of COVID-19</vt:lpstr>
      <vt:lpstr>Percent of Persons Reporting Use by Substance, Ages 12 and Older:  CT vs. US, 2017-2018</vt:lpstr>
      <vt:lpstr>PowerPoint Presentation</vt:lpstr>
      <vt:lpstr>Percent of High School Students Reporting Past 30-Day Alcohol Use and Binge Drinking: Connecticut, 2005-2019</vt:lpstr>
      <vt:lpstr>PowerPoint Presentation</vt:lpstr>
      <vt:lpstr>PowerPoint Presentation</vt:lpstr>
      <vt:lpstr>PowerPoint Presentation</vt:lpstr>
      <vt:lpstr>PowerPoint Presentation</vt:lpstr>
      <vt:lpstr>PowerPoint Presentation</vt:lpstr>
      <vt:lpstr>Percent of Persons Perceiving Great Risk from Smoking Marijuana Once a Month by Age Group: Connecticut, 2009-2018</vt:lpstr>
      <vt:lpstr>Percent Reporting Past Year Cocaine Use by Age Group: Connecticut, 2009-2018</vt:lpstr>
      <vt:lpstr>Cocaine-involved Overdose Death Rate (per 100,000)  by 5 CT Community Type, 2012-2019</vt:lpstr>
      <vt:lpstr>Percent of Persons Reporting Past Year Non-Medical  Use of Pain Relievers, by Age Group: Connecticut, 2009-2018</vt:lpstr>
      <vt:lpstr>Percent of High School Students Reporting Ever Misusing Prescription Pain Medicine: CT vs. US, 2009-2019</vt:lpstr>
      <vt:lpstr>Number of Opioid Prescriptions per Year: Connecticut, 2014-2018</vt:lpstr>
      <vt:lpstr>PowerPoint Presentation</vt:lpstr>
      <vt:lpstr>Number of Opioid-related Emergency Department Visits and Hospital Admissions: Connecticut, 2013-2018</vt:lpstr>
      <vt:lpstr>PowerPoint Presentation</vt:lpstr>
      <vt:lpstr>Multiple Drugs Involved in Opioid Overdose Deaths: CT, 2019</vt:lpstr>
      <vt:lpstr>Opioid Overdose Mortality Rate by Age Group:  Connecticut, 2012-2019</vt:lpstr>
      <vt:lpstr>Opioid-involved Overdose Death Rate (per 100,000)  by 5 CT Community Type: Connecticut, 2012-2019</vt:lpstr>
      <vt:lpstr>Opioid Overdose Mortality Rate per 100,000 by Race/Ethnicity:  Connecticut, 2012-2019</vt:lpstr>
      <vt:lpstr>PowerPoint Presentation</vt:lpstr>
      <vt:lpstr>Problem Substances of Greatest Concern for Age Groups, According to Key Informants: Connecticut, 2020</vt:lpstr>
      <vt:lpstr>PowerPoint Presentation</vt:lpstr>
      <vt:lpstr>Prevalence of Increasing/Initiating Substance Use and Adverse Mental Health Outcomes Associated with COVID-19:  US, June 24-30, 2020</vt:lpstr>
      <vt:lpstr>Young Adults Statewide Survey  Health and behavior indicators that increased as a result of  COVID-19</vt:lpstr>
      <vt:lpstr>PowerPoint Presentation</vt:lpstr>
      <vt:lpstr>Suspected Overdoses Since Onset of COVID-19 Impact: Connecticut, 2020 (ODMAP Submissions)</vt:lpstr>
      <vt:lpstr>Overdose Deaths by Month: Connecticut, Jan 2018- July 2020*</vt:lpstr>
      <vt:lpstr>PowerPoint Presentation</vt:lpstr>
      <vt:lpstr> For more information, contact Jane Ungemack: ungemack@uchc.edu  or visit the SEOW Prevention Data Portal at https://preventionportal.ctdata.org/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 Alyssa</dc:creator>
  <cp:lastModifiedBy>Sussman,Jennifer E.</cp:lastModifiedBy>
  <cp:revision>187</cp:revision>
  <cp:lastPrinted>2020-10-14T19:39:48Z</cp:lastPrinted>
  <dcterms:created xsi:type="dcterms:W3CDTF">2020-03-23T13:38:05Z</dcterms:created>
  <dcterms:modified xsi:type="dcterms:W3CDTF">2020-10-16T14:57:42Z</dcterms:modified>
</cp:coreProperties>
</file>